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822960"/>
            <a:ext cx="8412480" cy="0"/>
          </a:xfrm>
          <a:prstGeom prst="line">
            <a:avLst/>
          </a:prstGeom>
          <a:noFill/>
          <a:ln w="6350">
            <a:solidFill>
              <a:srgbClr val="CADCFC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1645920"/>
            <a:ext cx="8412480" cy="0"/>
          </a:xfrm>
          <a:prstGeom prst="line">
            <a:avLst/>
          </a:prstGeom>
          <a:noFill/>
          <a:ln w="6350">
            <a:solidFill>
              <a:srgbClr val="CADCFC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2468880"/>
            <a:ext cx="8412480" cy="0"/>
          </a:xfrm>
          <a:prstGeom prst="line">
            <a:avLst/>
          </a:prstGeom>
          <a:noFill/>
          <a:ln w="6350">
            <a:solidFill>
              <a:srgbClr val="CADCFC">
                <a:alpha val="2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3291840"/>
            <a:ext cx="8412480" cy="0"/>
          </a:xfrm>
          <a:prstGeom prst="line">
            <a:avLst/>
          </a:prstGeom>
          <a:noFill/>
          <a:ln w="6350">
            <a:solidFill>
              <a:srgbClr val="CADCFC">
                <a:alpha val="2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4114800"/>
            <a:ext cx="8412480" cy="0"/>
          </a:xfrm>
          <a:prstGeom prst="line">
            <a:avLst/>
          </a:prstGeom>
          <a:noFill/>
          <a:ln w="6350">
            <a:solidFill>
              <a:srgbClr val="CADCFC">
                <a:alpha val="2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188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PLANNING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916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Work-Out</a:t>
            </a:r>
            <a:endParaRPr lang="en-US" sz="6400" dirty="0"/>
          </a:p>
        </p:txBody>
      </p:sp>
      <p:sp>
        <p:nvSpPr>
          <p:cNvPr id="10" name="Text 8"/>
          <p:cNvSpPr/>
          <p:nvPr/>
        </p:nvSpPr>
        <p:spPr>
          <a:xfrm>
            <a:off x="502920" y="28346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bottom-up replanning process for engineering teams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2194A"/>
          </a:solidFill>
          <a:ln w="12700">
            <a:solidFill>
              <a:srgbClr val="1219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470916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8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Adapted from the GE Work-Out  •  Amazon Last Mile  •  Tom Harper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WITH TOP-DOWN PLANNING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43000"/>
            <a:ext cx="64008" cy="1691640"/>
          </a:xfrm>
          <a:prstGeom prst="rect">
            <a:avLst/>
          </a:prstGeom>
          <a:solidFill>
            <a:srgbClr val="D94F3D"/>
          </a:solidFill>
          <a:ln w="12700">
            <a:solidFill>
              <a:srgbClr val="D94F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280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are order takers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30352" y="161848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is handed down. ICs own execution, not direction. Ownership and accountability weaken.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14300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143000"/>
            <a:ext cx="64008" cy="1691640"/>
          </a:xfrm>
          <a:prstGeom prst="rect">
            <a:avLst/>
          </a:prstGeom>
          <a:solidFill>
            <a:srgbClr val="D94F3D"/>
          </a:solidFill>
          <a:ln w="12700">
            <a:solidFill>
              <a:srgbClr val="D94F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9472" y="1280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gets lost in translation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19472" y="161848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people closest to the problems have the least say in how they're prioritized.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06324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3063240"/>
            <a:ext cx="64008" cy="1691640"/>
          </a:xfrm>
          <a:prstGeom prst="rect">
            <a:avLst/>
          </a:prstGeom>
          <a:solidFill>
            <a:srgbClr val="D94F3D"/>
          </a:solidFill>
          <a:ln w="12700">
            <a:solidFill>
              <a:srgbClr val="D94F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200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 don't survive contact with reality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30352" y="353872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Top-down estimates miss technical debt, hidden complexity, and cross-team dependencies.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3063240"/>
            <a:ext cx="3931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3063240"/>
            <a:ext cx="64008" cy="1691640"/>
          </a:xfrm>
          <a:prstGeom prst="rect">
            <a:avLst/>
          </a:prstGeom>
          <a:solidFill>
            <a:srgbClr val="D94F3D"/>
          </a:solidFill>
          <a:ln w="12700">
            <a:solidFill>
              <a:srgbClr val="D94F3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19472" y="3200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buy-in → low velocity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19472" y="353872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plan the team didn't make is a plan the team doesn't defend.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GE WORK-OUT: BASELINE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Invented by Jack Welch at GE in the 1980s to eliminate bureaucracy and return decision-making speed to the organization.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148840" y="2468880"/>
            <a:ext cx="256032" cy="0"/>
          </a:xfrm>
          <a:prstGeom prst="line">
            <a:avLst/>
          </a:prstGeom>
          <a:noFill/>
          <a:ln w="25400">
            <a:solidFill>
              <a:srgbClr val="1E27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783080"/>
            <a:ext cx="182880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85623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74320" y="2258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Town Hall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578608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team convenes — no hierarchy, all voices equal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297680" y="2468880"/>
            <a:ext cx="256032" cy="0"/>
          </a:xfrm>
          <a:prstGeom prst="line">
            <a:avLst/>
          </a:prstGeom>
          <a:noFill/>
          <a:ln w="25400">
            <a:solidFill>
              <a:srgbClr val="1E27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23160" y="1783080"/>
            <a:ext cx="182880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23160" y="185623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423160" y="2258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Groups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14600" y="2578608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into working groups on specific problem areas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446520" y="2468880"/>
            <a:ext cx="256032" cy="0"/>
          </a:xfrm>
          <a:prstGeom prst="line">
            <a:avLst/>
          </a:prstGeom>
          <a:noFill/>
          <a:ln w="25400">
            <a:solidFill>
              <a:srgbClr val="1E276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0" y="1783080"/>
            <a:ext cx="182880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572000" y="185623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572000" y="2258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63440" y="2578608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develop bottom-up recommendations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720840" y="1783080"/>
            <a:ext cx="182880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720840" y="185623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720840" y="2258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 Decides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12280" y="2578608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 in the room: yes / no / maybe — on the spot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3337560"/>
            <a:ext cx="8595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3337560"/>
            <a:ext cx="64008" cy="15544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" y="3456432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made it radical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02920" y="379476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Champion was an executive who had the authority to approve, reject, or table every proposal — right there in the room.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follow-up committees. No further review. A decision was made, and the team left with a commitment.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MODIFICATION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02920" y="868680"/>
            <a:ext cx="3657600" cy="3246120"/>
          </a:xfrm>
          <a:prstGeom prst="rect">
            <a:avLst/>
          </a:prstGeom>
          <a:solidFill>
            <a:srgbClr val="12194A"/>
          </a:solidFill>
          <a:ln w="12700">
            <a:solidFill>
              <a:srgbClr val="2A35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6868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7B8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 ORIGINAL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252728"/>
            <a:ext cx="3657600" cy="0"/>
          </a:xfrm>
          <a:prstGeom prst="line">
            <a:avLst/>
          </a:prstGeom>
          <a:noFill/>
          <a:ln w="12700">
            <a:solidFill>
              <a:srgbClr val="2A358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8988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Executive Champion in the room at all times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5800" y="18105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Proposals made directly to leadership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23113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Real-time yes / no / maybe decisions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85800" y="26517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3-day compressed format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85800" y="307238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Focus: eliminate bureaucracy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868680"/>
            <a:ext cx="3931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46320" y="86868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 VERSION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46320" y="1252728"/>
            <a:ext cx="3931920" cy="0"/>
          </a:xfrm>
          <a:prstGeom prst="line">
            <a:avLst/>
          </a:prstGeom>
          <a:noFill/>
          <a:ln w="12700">
            <a:solidFill>
              <a:srgbClr val="D0D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0" y="138988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Managers stay — directors and above leave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0" y="1810512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ICs and managers propose together, free of judgment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0" y="2231136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Evening team event after Day 1 working session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0" y="26517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Day 2: retrospective + outcomes breakdown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0" y="3072384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Compresses to 1 day for time-stressed teams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02920" y="4251960"/>
            <a:ext cx="8275320" cy="71323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8368" y="4315968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calibration matters: managers stay because they share the same career-safety concerns as ICs. Directors leave because they hold positional authority that changes what people say.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2-DAY STRUCTURE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0233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51560"/>
            <a:ext cx="4023360" cy="47548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69848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 —  DIVERGE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502920" cy="23774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664208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69264" y="16642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 &amp; context setting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69264" y="193852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frames strategic horizon — then leaves the room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450592"/>
            <a:ext cx="502920" cy="23774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450592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969264" y="245059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identification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9264" y="2724912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team surfaces pain points, tech debt, missed opportunities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236976"/>
            <a:ext cx="502920" cy="23774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236976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969264" y="323697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group formation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69264" y="351129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Self-selected groups form around themes; proposals drafted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4023360"/>
            <a:ext cx="502920" cy="23774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023360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969264" y="402336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event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69264" y="4297680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offsite — relationships that make Day 2 candor possible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09160" y="1051560"/>
            <a:ext cx="41605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9160" y="1069848"/>
            <a:ext cx="4160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 —  CONVERGE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800600" y="1664208"/>
            <a:ext cx="502920" cy="23774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0600" y="1664208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5394960" y="1664208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readouts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94960" y="1938528"/>
            <a:ext cx="33375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presents to full team — peer challenge welcomed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00600" y="2450592"/>
            <a:ext cx="502920" cy="23774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00600" y="2450592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394960" y="245059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Prioritization session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94960" y="2724912"/>
            <a:ext cx="33375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ranks proposals; cross-deps and trade-offs surfaced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00600" y="3236976"/>
            <a:ext cx="502920" cy="23774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00600" y="3236976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394960" y="323697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readout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394960" y="3511296"/>
            <a:ext cx="33375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Director+ returns; team presents plan with rationale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00600" y="4023360"/>
            <a:ext cx="502920" cy="23774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00600" y="4023360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394960" y="402336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Retrospective &amp; close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4297680"/>
            <a:ext cx="33375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broken down; written commitments; owners named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COMES OUT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91440" cy="11887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887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Prioritized Backlog / Roadmap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517904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team-generated, ranked list of initiatives for the next 6–12 months. Not handed down — built up. Every item has an owner and a rough effort estimate.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583680" y="1234440"/>
            <a:ext cx="1737360" cy="2743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0" y="12344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Bottom-up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92824" y="1581912"/>
            <a:ext cx="1737360" cy="2743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92824" y="158191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Ranked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601968" y="1929384"/>
            <a:ext cx="1737360" cy="2743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01968" y="192938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423160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423160"/>
            <a:ext cx="91440" cy="1188720"/>
          </a:xfrm>
          <a:prstGeom prst="rect">
            <a:avLst/>
          </a:prstGeom>
          <a:solidFill>
            <a:srgbClr val="2E7D6F"/>
          </a:solidFill>
          <a:ln w="12700">
            <a:solidFill>
              <a:srgbClr val="2E7D6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51460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Team-Owned Commitments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94360" y="2843784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commit to work they helped prioritize. This fundamentally changes the accountability dynamic — the plan is theirs, not something imposed on them.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583680" y="2560320"/>
            <a:ext cx="1737360" cy="274320"/>
          </a:xfrm>
          <a:prstGeom prst="rect">
            <a:avLst/>
          </a:prstGeom>
          <a:solidFill>
            <a:srgbClr val="2E7D6F"/>
          </a:solidFill>
          <a:ln w="12700">
            <a:solidFill>
              <a:srgbClr val="2E7D6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83680" y="256032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owners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592824" y="2907792"/>
            <a:ext cx="1737360" cy="274320"/>
          </a:xfrm>
          <a:prstGeom prst="rect">
            <a:avLst/>
          </a:prstGeom>
          <a:solidFill>
            <a:srgbClr val="2E7D6F"/>
          </a:solidFill>
          <a:ln w="12700">
            <a:solidFill>
              <a:srgbClr val="2E7D6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92824" y="290779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Self-selected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601968" y="3255264"/>
            <a:ext cx="1737360" cy="274320"/>
          </a:xfrm>
          <a:prstGeom prst="rect">
            <a:avLst/>
          </a:prstGeom>
          <a:solidFill>
            <a:srgbClr val="2E7D6F"/>
          </a:solidFill>
          <a:ln w="12700">
            <a:solidFill>
              <a:srgbClr val="2E7D6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01968" y="325526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Accountable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749040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3749040"/>
            <a:ext cx="91440" cy="1188720"/>
          </a:xfrm>
          <a:prstGeom prst="rect">
            <a:avLst/>
          </a:prstGeom>
          <a:solidFill>
            <a:srgbClr val="8A4A00"/>
          </a:solidFill>
          <a:ln w="12700">
            <a:solidFill>
              <a:srgbClr val="8A4A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384048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 Improvements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94360" y="4169664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sessions surface friction the team lives with but rarely escalates. These get captured, prioritized, and committed to alongside product work.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583680" y="3886200"/>
            <a:ext cx="1737360" cy="274320"/>
          </a:xfrm>
          <a:prstGeom prst="rect">
            <a:avLst/>
          </a:prstGeom>
          <a:solidFill>
            <a:srgbClr val="8A4A00"/>
          </a:solidFill>
          <a:ln w="12700">
            <a:solidFill>
              <a:srgbClr val="8A4A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583680" y="38862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 surfaced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592824" y="4233672"/>
            <a:ext cx="1737360" cy="274320"/>
          </a:xfrm>
          <a:prstGeom prst="rect">
            <a:avLst/>
          </a:prstGeom>
          <a:solidFill>
            <a:srgbClr val="8A4A00"/>
          </a:solidFill>
          <a:ln w="12700">
            <a:solidFill>
              <a:srgbClr val="8A4A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92824" y="423367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removed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601968" y="4581144"/>
            <a:ext cx="1737360" cy="274320"/>
          </a:xfrm>
          <a:prstGeom prst="rect">
            <a:avLst/>
          </a:prstGeom>
          <a:solidFill>
            <a:srgbClr val="8A4A00"/>
          </a:solidFill>
          <a:ln w="12700">
            <a:solidFill>
              <a:srgbClr val="8A4A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601968" y="458114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Peer-validated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21792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things that make this different from a planning meeting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8275320" cy="896112"/>
          </a:xfrm>
          <a:prstGeom prst="rect">
            <a:avLst/>
          </a:prstGeom>
          <a:solidFill>
            <a:srgbClr val="12194A"/>
          </a:solidFill>
          <a:ln w="12700">
            <a:solidFill>
              <a:srgbClr val="2A358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1170432"/>
            <a:ext cx="777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1389888" y="1234440"/>
            <a:ext cx="0" cy="621792"/>
          </a:xfrm>
          <a:prstGeom prst="line">
            <a:avLst/>
          </a:prstGeom>
          <a:noFill/>
          <a:ln w="12700">
            <a:solidFill>
              <a:srgbClr val="2A358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527048" y="1170432"/>
            <a:ext cx="7086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Psychological safety is structural, not aspirational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527048" y="1444752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stay; directors leave. That specific calibration matters — it removes positional authority without removing the people ICs actually work alongside day to day.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02920" y="2075688"/>
            <a:ext cx="8275320" cy="896112"/>
          </a:xfrm>
          <a:prstGeom prst="rect">
            <a:avLst/>
          </a:prstGeom>
          <a:solidFill>
            <a:srgbClr val="12194A"/>
          </a:solidFill>
          <a:ln w="12700">
            <a:solidFill>
              <a:srgbClr val="2A35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2148840"/>
            <a:ext cx="777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1389888" y="2212848"/>
            <a:ext cx="0" cy="621792"/>
          </a:xfrm>
          <a:prstGeom prst="line">
            <a:avLst/>
          </a:prstGeom>
          <a:noFill/>
          <a:ln w="12700">
            <a:solidFill>
              <a:srgbClr val="2A35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527048" y="2148840"/>
            <a:ext cx="7086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evening event isn't optional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1527048" y="2423160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 day of surface-level agreement, shared meals and informal conversation unlock the candor that makes Day 2 prioritization real. It's the social infrastructure for the work.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02920" y="3054096"/>
            <a:ext cx="8275320" cy="896112"/>
          </a:xfrm>
          <a:prstGeom prst="rect">
            <a:avLst/>
          </a:prstGeom>
          <a:solidFill>
            <a:srgbClr val="12194A"/>
          </a:solidFill>
          <a:ln w="12700">
            <a:solidFill>
              <a:srgbClr val="2A35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" y="3127248"/>
            <a:ext cx="777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1389888" y="3191256"/>
            <a:ext cx="0" cy="621792"/>
          </a:xfrm>
          <a:prstGeom prst="line">
            <a:avLst/>
          </a:prstGeom>
          <a:noFill/>
          <a:ln w="12700">
            <a:solidFill>
              <a:srgbClr val="2A35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27048" y="3127248"/>
            <a:ext cx="7086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transfers at the moment of creation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527048" y="3401568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plan the team built is a plan the team defends. When engineers chose the work and committed to it in front of peers, follow-through is categorically higher.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02920" y="4032504"/>
            <a:ext cx="8275320" cy="896112"/>
          </a:xfrm>
          <a:prstGeom prst="rect">
            <a:avLst/>
          </a:prstGeom>
          <a:solidFill>
            <a:srgbClr val="12194A"/>
          </a:solidFill>
          <a:ln w="12700">
            <a:solidFill>
              <a:srgbClr val="2A35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4105656"/>
            <a:ext cx="7772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22" name="Shape 20"/>
          <p:cNvSpPr/>
          <p:nvPr/>
        </p:nvSpPr>
        <p:spPr>
          <a:xfrm>
            <a:off x="1389888" y="4169664"/>
            <a:ext cx="0" cy="621792"/>
          </a:xfrm>
          <a:prstGeom prst="line">
            <a:avLst/>
          </a:prstGeom>
          <a:noFill/>
          <a:ln w="12700">
            <a:solidFill>
              <a:srgbClr val="2A35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527048" y="4105656"/>
            <a:ext cx="7086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roadmap was already aligned — the process made it visible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1527048" y="4379976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Consistently, leadership's actual roadmap matched what engineers believed mattered. The process didn't create alignment; it revealed it. That revelation is what drove adoption of suggested changes.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37160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plans are the ones</a:t>
            </a:r>
            <a:endParaRPr lang="en-US" sz="4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team wrote.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731520" y="34747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Semi-annual cadence  •  2 days  •  Bottom-up  •  Exec readout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2194A"/>
          </a:solidFill>
          <a:ln w="12700">
            <a:solidFill>
              <a:srgbClr val="1219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70916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8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 Harper  •  Questions?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Planning Work-Out</dc:title>
  <dc:subject>PptxGenJS Presentation</dc:subject>
  <dc:creator>PptxGenJS</dc:creator>
  <cp:lastModifiedBy>PptxGenJS</cp:lastModifiedBy>
  <cp:revision>1</cp:revision>
  <dcterms:created xsi:type="dcterms:W3CDTF">2026-04-01T08:57:42Z</dcterms:created>
  <dcterms:modified xsi:type="dcterms:W3CDTF">2026-04-01T08:57:42Z</dcterms:modified>
</cp:coreProperties>
</file>