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Shape 1"/>
          <p:cNvSpPr/>
          <p:nvPr/>
        </p:nvSpPr>
        <p:spPr>
          <a:xfrm>
            <a:off x="365760" y="822960"/>
            <a:ext cx="8412480" cy="0"/>
          </a:xfrm>
          <a:prstGeom prst="line">
            <a:avLst/>
          </a:prstGeom>
          <a:noFill/>
          <a:ln w="6350">
            <a:solidFill>
              <a:srgbClr val="CADCFC">
                <a:alpha val="25000"/>
              </a:srgbClr>
            </a:solidFill>
            <a:prstDash val="solid"/>
          </a:ln>
        </p:spPr>
      </p:sp>
      <p:sp>
        <p:nvSpPr>
          <p:cNvPr id="4" name="Shape 2"/>
          <p:cNvSpPr/>
          <p:nvPr/>
        </p:nvSpPr>
        <p:spPr>
          <a:xfrm>
            <a:off x="365760" y="1645920"/>
            <a:ext cx="8412480" cy="0"/>
          </a:xfrm>
          <a:prstGeom prst="line">
            <a:avLst/>
          </a:prstGeom>
          <a:noFill/>
          <a:ln w="6350">
            <a:solidFill>
              <a:srgbClr val="CADCFC">
                <a:alpha val="25000"/>
              </a:srgbClr>
            </a:solidFill>
            <a:prstDash val="solid"/>
          </a:ln>
        </p:spPr>
      </p:sp>
      <p:sp>
        <p:nvSpPr>
          <p:cNvPr id="5" name="Shape 3"/>
          <p:cNvSpPr/>
          <p:nvPr/>
        </p:nvSpPr>
        <p:spPr>
          <a:xfrm>
            <a:off x="365760" y="2468880"/>
            <a:ext cx="8412480" cy="0"/>
          </a:xfrm>
          <a:prstGeom prst="line">
            <a:avLst/>
          </a:prstGeom>
          <a:noFill/>
          <a:ln w="6350">
            <a:solidFill>
              <a:srgbClr val="CADCFC">
                <a:alpha val="25000"/>
              </a:srgbClr>
            </a:solidFill>
            <a:prstDash val="solid"/>
          </a:ln>
        </p:spPr>
      </p:sp>
      <p:sp>
        <p:nvSpPr>
          <p:cNvPr id="6" name="Shape 4"/>
          <p:cNvSpPr/>
          <p:nvPr/>
        </p:nvSpPr>
        <p:spPr>
          <a:xfrm>
            <a:off x="365760" y="3291840"/>
            <a:ext cx="8412480" cy="0"/>
          </a:xfrm>
          <a:prstGeom prst="line">
            <a:avLst/>
          </a:prstGeom>
          <a:noFill/>
          <a:ln w="6350">
            <a:solidFill>
              <a:srgbClr val="CADCFC">
                <a:alpha val="25000"/>
              </a:srgbClr>
            </a:solidFill>
            <a:prstDash val="solid"/>
          </a:ln>
        </p:spPr>
      </p:sp>
      <p:sp>
        <p:nvSpPr>
          <p:cNvPr id="7" name="Shape 5"/>
          <p:cNvSpPr/>
          <p:nvPr/>
        </p:nvSpPr>
        <p:spPr>
          <a:xfrm>
            <a:off x="365760" y="4114800"/>
            <a:ext cx="8412480" cy="0"/>
          </a:xfrm>
          <a:prstGeom prst="line">
            <a:avLst/>
          </a:prstGeom>
          <a:noFill/>
          <a:ln w="6350">
            <a:solidFill>
              <a:srgbClr val="CADCFC">
                <a:alpha val="25000"/>
              </a:srgbClr>
            </a:solidFill>
            <a:prstDash val="solid"/>
          </a:ln>
        </p:spPr>
      </p:sp>
      <p:sp>
        <p:nvSpPr>
          <p:cNvPr id="8" name="Text 6"/>
          <p:cNvSpPr/>
          <p:nvPr/>
        </p:nvSpPr>
        <p:spPr>
          <a:xfrm>
            <a:off x="502920" y="1371600"/>
            <a:ext cx="8229600" cy="502920"/>
          </a:xfrm>
          <a:prstGeom prst="rect">
            <a:avLst/>
          </a:prstGeom>
          <a:noFill/>
          <a:ln/>
        </p:spPr>
        <p:txBody>
          <a:bodyPr wrap="square" lIns="0" tIns="0" rIns="0" bIns="0" rtlCol="0" anchor="ctr"/>
          <a:lstStyle/>
          <a:p>
            <a:pPr indent="0" marL="0">
              <a:buNone/>
            </a:pPr>
            <a:r>
              <a:rPr lang="en-US" sz="1300" spc="500" kern="0" dirty="0">
                <a:solidFill>
                  <a:srgbClr val="CADCFC"/>
                </a:solidFill>
                <a:latin typeface="Calibri" pitchFamily="34" charset="0"/>
                <a:ea typeface="Calibri" pitchFamily="34" charset="-122"/>
                <a:cs typeface="Calibri" pitchFamily="34" charset="-120"/>
              </a:rPr>
              <a:t>ENGINEERING ALIGNMENT</a:t>
            </a:r>
            <a:endParaRPr lang="en-US" sz="1300" dirty="0"/>
          </a:p>
        </p:txBody>
      </p:sp>
      <p:sp>
        <p:nvSpPr>
          <p:cNvPr id="9" name="Text 7"/>
          <p:cNvSpPr/>
          <p:nvPr/>
        </p:nvSpPr>
        <p:spPr>
          <a:xfrm>
            <a:off x="502920" y="1828800"/>
            <a:ext cx="8229600" cy="914400"/>
          </a:xfrm>
          <a:prstGeom prst="rect">
            <a:avLst/>
          </a:prstGeom>
          <a:noFill/>
          <a:ln/>
        </p:spPr>
        <p:txBody>
          <a:bodyPr wrap="square" lIns="0" tIns="0" rIns="0" bIns="0" rtlCol="0" anchor="ctr"/>
          <a:lstStyle/>
          <a:p>
            <a:pPr indent="0" marL="0">
              <a:buNone/>
            </a:pPr>
            <a:r>
              <a:rPr lang="en-US" sz="4800" b="1" dirty="0">
                <a:solidFill>
                  <a:srgbClr val="FFFFFF"/>
                </a:solidFill>
                <a:latin typeface="Georgia" pitchFamily="34" charset="0"/>
                <a:ea typeface="Georgia" pitchFamily="34" charset="-122"/>
                <a:cs typeface="Georgia" pitchFamily="34" charset="-120"/>
              </a:rPr>
              <a:t>in the Agentic Era</a:t>
            </a:r>
            <a:endParaRPr lang="en-US" sz="4800" dirty="0"/>
          </a:p>
        </p:txBody>
      </p:sp>
      <p:sp>
        <p:nvSpPr>
          <p:cNvPr id="10" name="Text 8"/>
          <p:cNvSpPr/>
          <p:nvPr/>
        </p:nvSpPr>
        <p:spPr>
          <a:xfrm>
            <a:off x="502920" y="2834640"/>
            <a:ext cx="7772400" cy="457200"/>
          </a:xfrm>
          <a:prstGeom prst="rect">
            <a:avLst/>
          </a:prstGeom>
          <a:noFill/>
          <a:ln/>
        </p:spPr>
        <p:txBody>
          <a:bodyPr wrap="square" lIns="0" tIns="0" rIns="0" bIns="0" rtlCol="0" anchor="ctr"/>
          <a:lstStyle/>
          <a:p>
            <a:pPr indent="0" marL="0">
              <a:buNone/>
            </a:pPr>
            <a:r>
              <a:rPr lang="en-US" sz="1400" i="1" dirty="0">
                <a:solidFill>
                  <a:srgbClr val="CADCFC"/>
                </a:solidFill>
                <a:latin typeface="Calibri" pitchFamily="34" charset="0"/>
                <a:ea typeface="Calibri" pitchFamily="34" charset="-122"/>
                <a:cs typeface="Calibri" pitchFamily="34" charset="-120"/>
              </a:rPr>
              <a:t>Mechanisms for keeping large engineering teams aligned — outside the normal planning process</a:t>
            </a:r>
            <a:endParaRPr lang="en-US" sz="1400" dirty="0"/>
          </a:p>
        </p:txBody>
      </p:sp>
      <p:sp>
        <p:nvSpPr>
          <p:cNvPr id="11" name="Shape 9"/>
          <p:cNvSpPr/>
          <p:nvPr/>
        </p:nvSpPr>
        <p:spPr>
          <a:xfrm>
            <a:off x="0" y="4663440"/>
            <a:ext cx="9144000" cy="480060"/>
          </a:xfrm>
          <a:prstGeom prst="rect">
            <a:avLst/>
          </a:prstGeom>
          <a:solidFill>
            <a:srgbClr val="12194A"/>
          </a:solidFill>
          <a:ln w="12700">
            <a:solidFill>
              <a:srgbClr val="12194A"/>
            </a:solidFill>
            <a:prstDash val="solid"/>
          </a:ln>
        </p:spPr>
      </p:sp>
      <p:sp>
        <p:nvSpPr>
          <p:cNvPr id="12" name="Text 10"/>
          <p:cNvSpPr/>
          <p:nvPr/>
        </p:nvSpPr>
        <p:spPr>
          <a:xfrm>
            <a:off x="274320" y="4709160"/>
            <a:ext cx="8595360" cy="384048"/>
          </a:xfrm>
          <a:prstGeom prst="rect">
            <a:avLst/>
          </a:prstGeom>
          <a:noFill/>
          <a:ln/>
        </p:spPr>
        <p:txBody>
          <a:bodyPr wrap="square" lIns="0" tIns="0" rIns="0" bIns="0" rtlCol="0" anchor="ctr"/>
          <a:lstStyle/>
          <a:p>
            <a:pPr indent="0" marL="0">
              <a:buNone/>
            </a:pPr>
            <a:r>
              <a:rPr lang="en-US" sz="1000" dirty="0">
                <a:solidFill>
                  <a:srgbClr val="7B8EC8"/>
                </a:solidFill>
                <a:latin typeface="Calibri" pitchFamily="34" charset="0"/>
                <a:ea typeface="Calibri" pitchFamily="34" charset="-122"/>
                <a:cs typeface="Calibri" pitchFamily="34" charset="-120"/>
              </a:rPr>
              <a:t>Alignment Mechanisms  •  Amazon Last Mile  •  Tom Harper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274320"/>
            <a:ext cx="8229600" cy="457200"/>
          </a:xfrm>
          <a:prstGeom prst="rect">
            <a:avLst/>
          </a:prstGeom>
          <a:noFill/>
          <a:ln/>
        </p:spPr>
        <p:txBody>
          <a:bodyPr wrap="square" lIns="0" tIns="0" rIns="0" bIns="0" rtlCol="0" anchor="ctr"/>
          <a:lstStyle/>
          <a:p>
            <a:pPr indent="0" marL="0">
              <a:buNone/>
            </a:pPr>
            <a:r>
              <a:rPr lang="en-US" sz="1300" spc="400" kern="0" dirty="0">
                <a:solidFill>
                  <a:srgbClr val="CADCFC"/>
                </a:solidFill>
                <a:latin typeface="Calibri" pitchFamily="34" charset="0"/>
                <a:ea typeface="Calibri" pitchFamily="34" charset="-122"/>
                <a:cs typeface="Calibri" pitchFamily="34" charset="-120"/>
              </a:rPr>
              <a:t>THE KEY MODIFICATION</a:t>
            </a:r>
            <a:endParaRPr lang="en-US" sz="1300" dirty="0"/>
          </a:p>
        </p:txBody>
      </p:sp>
      <p:sp>
        <p:nvSpPr>
          <p:cNvPr id="4" name="Shape 2"/>
          <p:cNvSpPr/>
          <p:nvPr/>
        </p:nvSpPr>
        <p:spPr>
          <a:xfrm>
            <a:off x="502920" y="868680"/>
            <a:ext cx="3657600" cy="3246120"/>
          </a:xfrm>
          <a:prstGeom prst="rect">
            <a:avLst/>
          </a:prstGeom>
          <a:solidFill>
            <a:srgbClr val="12194A"/>
          </a:solidFill>
          <a:ln w="12700">
            <a:solidFill>
              <a:srgbClr val="2A3580"/>
            </a:solidFill>
            <a:prstDash val="solid"/>
          </a:ln>
        </p:spPr>
      </p:sp>
      <p:sp>
        <p:nvSpPr>
          <p:cNvPr id="5" name="Text 3"/>
          <p:cNvSpPr/>
          <p:nvPr/>
        </p:nvSpPr>
        <p:spPr>
          <a:xfrm>
            <a:off x="502920" y="868680"/>
            <a:ext cx="3657600" cy="384048"/>
          </a:xfrm>
          <a:prstGeom prst="rect">
            <a:avLst/>
          </a:prstGeom>
          <a:noFill/>
          <a:ln/>
        </p:spPr>
        <p:txBody>
          <a:bodyPr wrap="square" lIns="0" tIns="0" rIns="0" bIns="0" rtlCol="0" anchor="ctr"/>
          <a:lstStyle/>
          <a:p>
            <a:pPr algn="ctr" indent="0" marL="0">
              <a:buNone/>
            </a:pPr>
            <a:r>
              <a:rPr lang="en-US" sz="1100" b="1" spc="300" kern="0" dirty="0">
                <a:solidFill>
                  <a:srgbClr val="7B8EC8"/>
                </a:solidFill>
                <a:latin typeface="Calibri" pitchFamily="34" charset="0"/>
                <a:ea typeface="Calibri" pitchFamily="34" charset="-122"/>
                <a:cs typeface="Calibri" pitchFamily="34" charset="-120"/>
              </a:rPr>
              <a:t>GE ORIGINAL</a:t>
            </a:r>
            <a:endParaRPr lang="en-US" sz="1100" dirty="0"/>
          </a:p>
        </p:txBody>
      </p:sp>
      <p:sp>
        <p:nvSpPr>
          <p:cNvPr id="6" name="Shape 4"/>
          <p:cNvSpPr/>
          <p:nvPr/>
        </p:nvSpPr>
        <p:spPr>
          <a:xfrm>
            <a:off x="502920" y="1252728"/>
            <a:ext cx="3657600" cy="0"/>
          </a:xfrm>
          <a:prstGeom prst="line">
            <a:avLst/>
          </a:prstGeom>
          <a:noFill/>
          <a:ln w="12700">
            <a:solidFill>
              <a:srgbClr val="2A3580"/>
            </a:solidFill>
            <a:prstDash val="solid"/>
          </a:ln>
        </p:spPr>
      </p:sp>
      <p:sp>
        <p:nvSpPr>
          <p:cNvPr id="7" name="Text 5"/>
          <p:cNvSpPr/>
          <p:nvPr/>
        </p:nvSpPr>
        <p:spPr>
          <a:xfrm>
            <a:off x="685800" y="1389888"/>
            <a:ext cx="3291840" cy="365760"/>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Executive Champion in the room at all times</a:t>
            </a:r>
            <a:endParaRPr lang="en-US" sz="1100" dirty="0"/>
          </a:p>
        </p:txBody>
      </p:sp>
      <p:sp>
        <p:nvSpPr>
          <p:cNvPr id="8" name="Text 6"/>
          <p:cNvSpPr/>
          <p:nvPr/>
        </p:nvSpPr>
        <p:spPr>
          <a:xfrm>
            <a:off x="685800" y="1810512"/>
            <a:ext cx="3291840" cy="365760"/>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Proposals made directly to leadership</a:t>
            </a:r>
            <a:endParaRPr lang="en-US" sz="1100" dirty="0"/>
          </a:p>
        </p:txBody>
      </p:sp>
      <p:sp>
        <p:nvSpPr>
          <p:cNvPr id="9" name="Text 7"/>
          <p:cNvSpPr/>
          <p:nvPr/>
        </p:nvSpPr>
        <p:spPr>
          <a:xfrm>
            <a:off x="685800" y="2231136"/>
            <a:ext cx="3291840" cy="365760"/>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Real-time yes / no / maybe decisions</a:t>
            </a:r>
            <a:endParaRPr lang="en-US" sz="1100" dirty="0"/>
          </a:p>
        </p:txBody>
      </p:sp>
      <p:sp>
        <p:nvSpPr>
          <p:cNvPr id="10" name="Text 8"/>
          <p:cNvSpPr/>
          <p:nvPr/>
        </p:nvSpPr>
        <p:spPr>
          <a:xfrm>
            <a:off x="685800" y="2651760"/>
            <a:ext cx="3291840" cy="365760"/>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3-day compressed format</a:t>
            </a:r>
            <a:endParaRPr lang="en-US" sz="1100" dirty="0"/>
          </a:p>
        </p:txBody>
      </p:sp>
      <p:sp>
        <p:nvSpPr>
          <p:cNvPr id="11" name="Text 9"/>
          <p:cNvSpPr/>
          <p:nvPr/>
        </p:nvSpPr>
        <p:spPr>
          <a:xfrm>
            <a:off x="685800" y="3072384"/>
            <a:ext cx="3291840" cy="365760"/>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Focus: eliminate bureaucracy</a:t>
            </a:r>
            <a:endParaRPr lang="en-US" sz="1100" dirty="0"/>
          </a:p>
        </p:txBody>
      </p:sp>
      <p:sp>
        <p:nvSpPr>
          <p:cNvPr id="12" name="Shape 10"/>
          <p:cNvSpPr/>
          <p:nvPr/>
        </p:nvSpPr>
        <p:spPr>
          <a:xfrm>
            <a:off x="4846320" y="868680"/>
            <a:ext cx="3931920" cy="3246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3" name="Text 11"/>
          <p:cNvSpPr/>
          <p:nvPr/>
        </p:nvSpPr>
        <p:spPr>
          <a:xfrm>
            <a:off x="4846320" y="868680"/>
            <a:ext cx="3931920" cy="384048"/>
          </a:xfrm>
          <a:prstGeom prst="rect">
            <a:avLst/>
          </a:prstGeom>
          <a:noFill/>
          <a:ln/>
        </p:spPr>
        <p:txBody>
          <a:bodyPr wrap="square" lIns="0" tIns="0" rIns="0" bIns="0" rtlCol="0" anchor="ctr"/>
          <a:lstStyle/>
          <a:p>
            <a:pPr algn="ctr" indent="0" marL="0">
              <a:buNone/>
            </a:pPr>
            <a:r>
              <a:rPr lang="en-US" sz="1100" b="1" spc="300" kern="0" dirty="0">
                <a:solidFill>
                  <a:srgbClr val="1E2761"/>
                </a:solidFill>
                <a:latin typeface="Calibri" pitchFamily="34" charset="0"/>
                <a:ea typeface="Calibri" pitchFamily="34" charset="-122"/>
                <a:cs typeface="Calibri" pitchFamily="34" charset="-120"/>
              </a:rPr>
              <a:t>MODIFIED VERSION</a:t>
            </a:r>
            <a:endParaRPr lang="en-US" sz="1100" dirty="0"/>
          </a:p>
        </p:txBody>
      </p:sp>
      <p:sp>
        <p:nvSpPr>
          <p:cNvPr id="14" name="Shape 12"/>
          <p:cNvSpPr/>
          <p:nvPr/>
        </p:nvSpPr>
        <p:spPr>
          <a:xfrm>
            <a:off x="4846320" y="1252728"/>
            <a:ext cx="3931920" cy="0"/>
          </a:xfrm>
          <a:prstGeom prst="line">
            <a:avLst/>
          </a:prstGeom>
          <a:noFill/>
          <a:ln w="12700">
            <a:solidFill>
              <a:srgbClr val="D0D8F0"/>
            </a:solidFill>
            <a:prstDash val="solid"/>
          </a:ln>
        </p:spPr>
      </p:sp>
      <p:sp>
        <p:nvSpPr>
          <p:cNvPr id="15" name="Text 13"/>
          <p:cNvSpPr/>
          <p:nvPr/>
        </p:nvSpPr>
        <p:spPr>
          <a:xfrm>
            <a:off x="5029200" y="1389888"/>
            <a:ext cx="3566160" cy="365760"/>
          </a:xfrm>
          <a:prstGeom prst="rect">
            <a:avLst/>
          </a:prstGeom>
          <a:noFill/>
          <a:ln/>
        </p:spPr>
        <p:txBody>
          <a:bodyPr wrap="square" lIns="0" tIns="0" rIns="0" bIns="0" rtlCol="0" anchor="ctr"/>
          <a:lstStyle/>
          <a:p>
            <a:pPr indent="0" marL="0">
              <a:buNone/>
            </a:pPr>
            <a:r>
              <a:rPr lang="en-US" sz="1100" b="1" dirty="0">
                <a:solidFill>
                  <a:srgbClr val="F4A261"/>
                </a:solidFill>
                <a:latin typeface="Calibri" pitchFamily="34" charset="0"/>
                <a:ea typeface="Calibri" pitchFamily="34" charset="-122"/>
                <a:cs typeface="Calibri" pitchFamily="34" charset="-120"/>
              </a:rPr>
              <a:t>✓  Managers stay — directors and above leave</a:t>
            </a:r>
            <a:endParaRPr lang="en-US" sz="1100" dirty="0"/>
          </a:p>
        </p:txBody>
      </p:sp>
      <p:sp>
        <p:nvSpPr>
          <p:cNvPr id="16" name="Text 14"/>
          <p:cNvSpPr/>
          <p:nvPr/>
        </p:nvSpPr>
        <p:spPr>
          <a:xfrm>
            <a:off x="5029200" y="1810512"/>
            <a:ext cx="3566160" cy="365760"/>
          </a:xfrm>
          <a:prstGeom prst="rect">
            <a:avLst/>
          </a:prstGeom>
          <a:noFill/>
          <a:ln/>
        </p:spPr>
        <p:txBody>
          <a:bodyPr wrap="square" lIns="0" tIns="0" rIns="0" bIns="0" rtlCol="0" anchor="ctr"/>
          <a:lstStyle/>
          <a:p>
            <a:pPr indent="0" marL="0">
              <a:buNone/>
            </a:pPr>
            <a:r>
              <a:rPr lang="en-US" sz="1100" dirty="0">
                <a:solidFill>
                  <a:srgbClr val="1E2761"/>
                </a:solidFill>
                <a:latin typeface="Calibri" pitchFamily="34" charset="0"/>
                <a:ea typeface="Calibri" pitchFamily="34" charset="-122"/>
                <a:cs typeface="Calibri" pitchFamily="34" charset="-120"/>
              </a:rPr>
              <a:t>✓  ICs and managers propose together, free of judgment</a:t>
            </a:r>
            <a:endParaRPr lang="en-US" sz="1100" dirty="0"/>
          </a:p>
        </p:txBody>
      </p:sp>
      <p:sp>
        <p:nvSpPr>
          <p:cNvPr id="17" name="Text 15"/>
          <p:cNvSpPr/>
          <p:nvPr/>
        </p:nvSpPr>
        <p:spPr>
          <a:xfrm>
            <a:off x="5029200" y="2231136"/>
            <a:ext cx="3566160" cy="365760"/>
          </a:xfrm>
          <a:prstGeom prst="rect">
            <a:avLst/>
          </a:prstGeom>
          <a:noFill/>
          <a:ln/>
        </p:spPr>
        <p:txBody>
          <a:bodyPr wrap="square" lIns="0" tIns="0" rIns="0" bIns="0" rtlCol="0" anchor="ctr"/>
          <a:lstStyle/>
          <a:p>
            <a:pPr indent="0" marL="0">
              <a:buNone/>
            </a:pPr>
            <a:r>
              <a:rPr lang="en-US" sz="1100" dirty="0">
                <a:solidFill>
                  <a:srgbClr val="1E2761"/>
                </a:solidFill>
                <a:latin typeface="Calibri" pitchFamily="34" charset="0"/>
                <a:ea typeface="Calibri" pitchFamily="34" charset="-122"/>
                <a:cs typeface="Calibri" pitchFamily="34" charset="-120"/>
              </a:rPr>
              <a:t>✓  Evening team event after Day 1 working session</a:t>
            </a:r>
            <a:endParaRPr lang="en-US" sz="1100" dirty="0"/>
          </a:p>
        </p:txBody>
      </p:sp>
      <p:sp>
        <p:nvSpPr>
          <p:cNvPr id="18" name="Text 16"/>
          <p:cNvSpPr/>
          <p:nvPr/>
        </p:nvSpPr>
        <p:spPr>
          <a:xfrm>
            <a:off x="5029200" y="2651760"/>
            <a:ext cx="3566160" cy="365760"/>
          </a:xfrm>
          <a:prstGeom prst="rect">
            <a:avLst/>
          </a:prstGeom>
          <a:noFill/>
          <a:ln/>
        </p:spPr>
        <p:txBody>
          <a:bodyPr wrap="square" lIns="0" tIns="0" rIns="0" bIns="0" rtlCol="0" anchor="ctr"/>
          <a:lstStyle/>
          <a:p>
            <a:pPr indent="0" marL="0">
              <a:buNone/>
            </a:pPr>
            <a:r>
              <a:rPr lang="en-US" sz="1100" dirty="0">
                <a:solidFill>
                  <a:srgbClr val="1E2761"/>
                </a:solidFill>
                <a:latin typeface="Calibri" pitchFamily="34" charset="0"/>
                <a:ea typeface="Calibri" pitchFamily="34" charset="-122"/>
                <a:cs typeface="Calibri" pitchFamily="34" charset="-120"/>
              </a:rPr>
              <a:t>✓  Day 2: retrospective + outcomes breakdown</a:t>
            </a:r>
            <a:endParaRPr lang="en-US" sz="1100" dirty="0"/>
          </a:p>
        </p:txBody>
      </p:sp>
      <p:sp>
        <p:nvSpPr>
          <p:cNvPr id="19" name="Text 17"/>
          <p:cNvSpPr/>
          <p:nvPr/>
        </p:nvSpPr>
        <p:spPr>
          <a:xfrm>
            <a:off x="5029200" y="3072384"/>
            <a:ext cx="3566160" cy="365760"/>
          </a:xfrm>
          <a:prstGeom prst="rect">
            <a:avLst/>
          </a:prstGeom>
          <a:noFill/>
          <a:ln/>
        </p:spPr>
        <p:txBody>
          <a:bodyPr wrap="square" lIns="0" tIns="0" rIns="0" bIns="0" rtlCol="0" anchor="ctr"/>
          <a:lstStyle/>
          <a:p>
            <a:pPr indent="0" marL="0">
              <a:buNone/>
            </a:pPr>
            <a:r>
              <a:rPr lang="en-US" sz="1100" dirty="0">
                <a:solidFill>
                  <a:srgbClr val="1E2761"/>
                </a:solidFill>
                <a:latin typeface="Calibri" pitchFamily="34" charset="0"/>
                <a:ea typeface="Calibri" pitchFamily="34" charset="-122"/>
                <a:cs typeface="Calibri" pitchFamily="34" charset="-120"/>
              </a:rPr>
              <a:t>✓  Compresses to 1 day for time-stressed teams</a:t>
            </a:r>
            <a:endParaRPr lang="en-US" sz="1100" dirty="0"/>
          </a:p>
        </p:txBody>
      </p:sp>
      <p:sp>
        <p:nvSpPr>
          <p:cNvPr id="20" name="Shape 18"/>
          <p:cNvSpPr/>
          <p:nvPr/>
        </p:nvSpPr>
        <p:spPr>
          <a:xfrm>
            <a:off x="502920" y="4251960"/>
            <a:ext cx="8275320" cy="713232"/>
          </a:xfrm>
          <a:prstGeom prst="rect">
            <a:avLst/>
          </a:prstGeom>
          <a:solidFill>
            <a:srgbClr val="F4A261"/>
          </a:solidFill>
          <a:ln w="12700">
            <a:solidFill>
              <a:srgbClr val="F4A261"/>
            </a:solidFill>
            <a:prstDash val="solid"/>
          </a:ln>
        </p:spPr>
      </p:sp>
      <p:sp>
        <p:nvSpPr>
          <p:cNvPr id="21" name="Text 19"/>
          <p:cNvSpPr/>
          <p:nvPr/>
        </p:nvSpPr>
        <p:spPr>
          <a:xfrm>
            <a:off x="658368" y="4315968"/>
            <a:ext cx="7955280" cy="594360"/>
          </a:xfrm>
          <a:prstGeom prst="rect">
            <a:avLst/>
          </a:prstGeom>
          <a:noFill/>
          <a:ln/>
        </p:spPr>
        <p:txBody>
          <a:bodyPr wrap="square" lIns="0" tIns="0" rIns="0" bIns="0" rtlCol="0" anchor="ctr"/>
          <a:lstStyle/>
          <a:p>
            <a:pPr indent="0" marL="0">
              <a:buNone/>
            </a:pPr>
            <a:r>
              <a:rPr lang="en-US" sz="1050" dirty="0">
                <a:solidFill>
                  <a:srgbClr val="1E2761"/>
                </a:solidFill>
                <a:latin typeface="Calibri" pitchFamily="34" charset="0"/>
                <a:ea typeface="Calibri" pitchFamily="34" charset="-122"/>
                <a:cs typeface="Calibri" pitchFamily="34" charset="-120"/>
              </a:rPr>
              <a:t>The calibration matters: managers stay because they share the same career-safety concerns as ICs. Directors leave because they hold positional authority that changes what people say.</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Text 1"/>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THE 2-DAY STRUCTURE</a:t>
            </a:r>
            <a:endParaRPr lang="en-US" sz="2000" dirty="0"/>
          </a:p>
        </p:txBody>
      </p:sp>
      <p:sp>
        <p:nvSpPr>
          <p:cNvPr id="4" name="Shape 2"/>
          <p:cNvSpPr/>
          <p:nvPr/>
        </p:nvSpPr>
        <p:spPr>
          <a:xfrm>
            <a:off x="274320" y="1051560"/>
            <a:ext cx="4023360" cy="388620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5" name="Shape 3"/>
          <p:cNvSpPr/>
          <p:nvPr/>
        </p:nvSpPr>
        <p:spPr>
          <a:xfrm>
            <a:off x="274320" y="1051560"/>
            <a:ext cx="4023360" cy="475488"/>
          </a:xfrm>
          <a:prstGeom prst="rect">
            <a:avLst/>
          </a:prstGeom>
          <a:solidFill>
            <a:srgbClr val="1E2761"/>
          </a:solidFill>
          <a:ln w="12700">
            <a:solidFill>
              <a:srgbClr val="1E2761"/>
            </a:solidFill>
            <a:prstDash val="solid"/>
          </a:ln>
        </p:spPr>
      </p:sp>
      <p:sp>
        <p:nvSpPr>
          <p:cNvPr id="6" name="Text 4"/>
          <p:cNvSpPr/>
          <p:nvPr/>
        </p:nvSpPr>
        <p:spPr>
          <a:xfrm>
            <a:off x="274320" y="1069848"/>
            <a:ext cx="4023360" cy="43891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DAY 1  —  DIVERGE</a:t>
            </a:r>
            <a:endParaRPr lang="en-US" sz="1300" dirty="0"/>
          </a:p>
        </p:txBody>
      </p:sp>
      <p:sp>
        <p:nvSpPr>
          <p:cNvPr id="7" name="Shape 5"/>
          <p:cNvSpPr/>
          <p:nvPr/>
        </p:nvSpPr>
        <p:spPr>
          <a:xfrm>
            <a:off x="365760" y="1664208"/>
            <a:ext cx="502920" cy="237744"/>
          </a:xfrm>
          <a:prstGeom prst="rect">
            <a:avLst/>
          </a:prstGeom>
          <a:solidFill>
            <a:srgbClr val="1E2761"/>
          </a:solidFill>
          <a:ln w="12700">
            <a:solidFill>
              <a:srgbClr val="1E2761"/>
            </a:solidFill>
            <a:prstDash val="solid"/>
          </a:ln>
        </p:spPr>
      </p:sp>
      <p:sp>
        <p:nvSpPr>
          <p:cNvPr id="8" name="Text 6"/>
          <p:cNvSpPr/>
          <p:nvPr/>
        </p:nvSpPr>
        <p:spPr>
          <a:xfrm>
            <a:off x="365760" y="1664208"/>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AM</a:t>
            </a:r>
            <a:endParaRPr lang="en-US" sz="800" dirty="0"/>
          </a:p>
        </p:txBody>
      </p:sp>
      <p:sp>
        <p:nvSpPr>
          <p:cNvPr id="9" name="Text 7"/>
          <p:cNvSpPr/>
          <p:nvPr/>
        </p:nvSpPr>
        <p:spPr>
          <a:xfrm>
            <a:off x="969264" y="1664208"/>
            <a:ext cx="320040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Kickoff &amp; context setting</a:t>
            </a:r>
            <a:endParaRPr lang="en-US" sz="1200" dirty="0"/>
          </a:p>
        </p:txBody>
      </p:sp>
      <p:sp>
        <p:nvSpPr>
          <p:cNvPr id="10" name="Text 8"/>
          <p:cNvSpPr/>
          <p:nvPr/>
        </p:nvSpPr>
        <p:spPr>
          <a:xfrm>
            <a:off x="969264" y="1938528"/>
            <a:ext cx="320040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Leadership frames strategic horizon — then leaves the room</a:t>
            </a:r>
            <a:endParaRPr lang="en-US" sz="1000" dirty="0"/>
          </a:p>
        </p:txBody>
      </p:sp>
      <p:sp>
        <p:nvSpPr>
          <p:cNvPr id="11" name="Shape 9"/>
          <p:cNvSpPr/>
          <p:nvPr/>
        </p:nvSpPr>
        <p:spPr>
          <a:xfrm>
            <a:off x="365760" y="2450592"/>
            <a:ext cx="502920" cy="237744"/>
          </a:xfrm>
          <a:prstGeom prst="rect">
            <a:avLst/>
          </a:prstGeom>
          <a:solidFill>
            <a:srgbClr val="1E2761"/>
          </a:solidFill>
          <a:ln w="12700">
            <a:solidFill>
              <a:srgbClr val="1E2761"/>
            </a:solidFill>
            <a:prstDash val="solid"/>
          </a:ln>
        </p:spPr>
      </p:sp>
      <p:sp>
        <p:nvSpPr>
          <p:cNvPr id="12" name="Text 10"/>
          <p:cNvSpPr/>
          <p:nvPr/>
        </p:nvSpPr>
        <p:spPr>
          <a:xfrm>
            <a:off x="365760" y="2450592"/>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AM</a:t>
            </a:r>
            <a:endParaRPr lang="en-US" sz="800" dirty="0"/>
          </a:p>
        </p:txBody>
      </p:sp>
      <p:sp>
        <p:nvSpPr>
          <p:cNvPr id="13" name="Text 11"/>
          <p:cNvSpPr/>
          <p:nvPr/>
        </p:nvSpPr>
        <p:spPr>
          <a:xfrm>
            <a:off x="969264" y="2450592"/>
            <a:ext cx="320040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Problem identification</a:t>
            </a:r>
            <a:endParaRPr lang="en-US" sz="1200" dirty="0"/>
          </a:p>
        </p:txBody>
      </p:sp>
      <p:sp>
        <p:nvSpPr>
          <p:cNvPr id="14" name="Text 12"/>
          <p:cNvSpPr/>
          <p:nvPr/>
        </p:nvSpPr>
        <p:spPr>
          <a:xfrm>
            <a:off x="969264" y="2724912"/>
            <a:ext cx="320040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Full team surfaces pain points, tech debt, missed opportunities</a:t>
            </a:r>
            <a:endParaRPr lang="en-US" sz="1000" dirty="0"/>
          </a:p>
        </p:txBody>
      </p:sp>
      <p:sp>
        <p:nvSpPr>
          <p:cNvPr id="15" name="Shape 13"/>
          <p:cNvSpPr/>
          <p:nvPr/>
        </p:nvSpPr>
        <p:spPr>
          <a:xfrm>
            <a:off x="365760" y="3236976"/>
            <a:ext cx="502920" cy="237744"/>
          </a:xfrm>
          <a:prstGeom prst="rect">
            <a:avLst/>
          </a:prstGeom>
          <a:solidFill>
            <a:srgbClr val="1E2761"/>
          </a:solidFill>
          <a:ln w="12700">
            <a:solidFill>
              <a:srgbClr val="1E2761"/>
            </a:solidFill>
            <a:prstDash val="solid"/>
          </a:ln>
        </p:spPr>
      </p:sp>
      <p:sp>
        <p:nvSpPr>
          <p:cNvPr id="16" name="Text 14"/>
          <p:cNvSpPr/>
          <p:nvPr/>
        </p:nvSpPr>
        <p:spPr>
          <a:xfrm>
            <a:off x="365760" y="3236976"/>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PM</a:t>
            </a:r>
            <a:endParaRPr lang="en-US" sz="800" dirty="0"/>
          </a:p>
        </p:txBody>
      </p:sp>
      <p:sp>
        <p:nvSpPr>
          <p:cNvPr id="17" name="Text 15"/>
          <p:cNvSpPr/>
          <p:nvPr/>
        </p:nvSpPr>
        <p:spPr>
          <a:xfrm>
            <a:off x="969264" y="3236976"/>
            <a:ext cx="320040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Small group formation</a:t>
            </a:r>
            <a:endParaRPr lang="en-US" sz="1200" dirty="0"/>
          </a:p>
        </p:txBody>
      </p:sp>
      <p:sp>
        <p:nvSpPr>
          <p:cNvPr id="18" name="Text 16"/>
          <p:cNvSpPr/>
          <p:nvPr/>
        </p:nvSpPr>
        <p:spPr>
          <a:xfrm>
            <a:off x="969264" y="3511296"/>
            <a:ext cx="320040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Self-selected groups form around themes; proposals drafted</a:t>
            </a:r>
            <a:endParaRPr lang="en-US" sz="1000" dirty="0"/>
          </a:p>
        </p:txBody>
      </p:sp>
      <p:sp>
        <p:nvSpPr>
          <p:cNvPr id="19" name="Shape 17"/>
          <p:cNvSpPr/>
          <p:nvPr/>
        </p:nvSpPr>
        <p:spPr>
          <a:xfrm>
            <a:off x="365760" y="4023360"/>
            <a:ext cx="502920" cy="237744"/>
          </a:xfrm>
          <a:prstGeom prst="rect">
            <a:avLst/>
          </a:prstGeom>
          <a:solidFill>
            <a:srgbClr val="F4A261"/>
          </a:solidFill>
          <a:ln w="12700">
            <a:solidFill>
              <a:srgbClr val="F4A261"/>
            </a:solidFill>
            <a:prstDash val="solid"/>
          </a:ln>
        </p:spPr>
      </p:sp>
      <p:sp>
        <p:nvSpPr>
          <p:cNvPr id="20" name="Text 18"/>
          <p:cNvSpPr/>
          <p:nvPr/>
        </p:nvSpPr>
        <p:spPr>
          <a:xfrm>
            <a:off x="365760" y="4023360"/>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EVE</a:t>
            </a:r>
            <a:endParaRPr lang="en-US" sz="800" dirty="0"/>
          </a:p>
        </p:txBody>
      </p:sp>
      <p:sp>
        <p:nvSpPr>
          <p:cNvPr id="21" name="Text 19"/>
          <p:cNvSpPr/>
          <p:nvPr/>
        </p:nvSpPr>
        <p:spPr>
          <a:xfrm>
            <a:off x="969264" y="4023360"/>
            <a:ext cx="320040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Team event</a:t>
            </a:r>
            <a:endParaRPr lang="en-US" sz="1200" dirty="0"/>
          </a:p>
        </p:txBody>
      </p:sp>
      <p:sp>
        <p:nvSpPr>
          <p:cNvPr id="22" name="Text 20"/>
          <p:cNvSpPr/>
          <p:nvPr/>
        </p:nvSpPr>
        <p:spPr>
          <a:xfrm>
            <a:off x="969264" y="4297680"/>
            <a:ext cx="320040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Social offsite — relationships that make Day 2 candor possible</a:t>
            </a:r>
            <a:endParaRPr lang="en-US" sz="1000" dirty="0"/>
          </a:p>
        </p:txBody>
      </p:sp>
      <p:sp>
        <p:nvSpPr>
          <p:cNvPr id="23" name="Shape 21"/>
          <p:cNvSpPr/>
          <p:nvPr/>
        </p:nvSpPr>
        <p:spPr>
          <a:xfrm>
            <a:off x="4709160" y="1051560"/>
            <a:ext cx="4160520" cy="388620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4" name="Shape 22"/>
          <p:cNvSpPr/>
          <p:nvPr/>
        </p:nvSpPr>
        <p:spPr>
          <a:xfrm>
            <a:off x="4709160" y="1051560"/>
            <a:ext cx="4160520" cy="475488"/>
          </a:xfrm>
          <a:prstGeom prst="rect">
            <a:avLst/>
          </a:prstGeom>
          <a:solidFill>
            <a:srgbClr val="F4A261"/>
          </a:solidFill>
          <a:ln w="12700">
            <a:solidFill>
              <a:srgbClr val="F4A261"/>
            </a:solidFill>
            <a:prstDash val="solid"/>
          </a:ln>
        </p:spPr>
      </p:sp>
      <p:sp>
        <p:nvSpPr>
          <p:cNvPr id="25" name="Text 23"/>
          <p:cNvSpPr/>
          <p:nvPr/>
        </p:nvSpPr>
        <p:spPr>
          <a:xfrm>
            <a:off x="4709160" y="1069848"/>
            <a:ext cx="4160520" cy="43891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DAY 2  —  CONVERGE</a:t>
            </a:r>
            <a:endParaRPr lang="en-US" sz="1300" dirty="0"/>
          </a:p>
        </p:txBody>
      </p:sp>
      <p:sp>
        <p:nvSpPr>
          <p:cNvPr id="26" name="Shape 24"/>
          <p:cNvSpPr/>
          <p:nvPr/>
        </p:nvSpPr>
        <p:spPr>
          <a:xfrm>
            <a:off x="4800600" y="1664208"/>
            <a:ext cx="502920" cy="237744"/>
          </a:xfrm>
          <a:prstGeom prst="rect">
            <a:avLst/>
          </a:prstGeom>
          <a:solidFill>
            <a:srgbClr val="F4A261"/>
          </a:solidFill>
          <a:ln w="12700">
            <a:solidFill>
              <a:srgbClr val="F4A261"/>
            </a:solidFill>
            <a:prstDash val="solid"/>
          </a:ln>
        </p:spPr>
      </p:sp>
      <p:sp>
        <p:nvSpPr>
          <p:cNvPr id="27" name="Text 25"/>
          <p:cNvSpPr/>
          <p:nvPr/>
        </p:nvSpPr>
        <p:spPr>
          <a:xfrm>
            <a:off x="4800600" y="1664208"/>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AM</a:t>
            </a:r>
            <a:endParaRPr lang="en-US" sz="800" dirty="0"/>
          </a:p>
        </p:txBody>
      </p:sp>
      <p:sp>
        <p:nvSpPr>
          <p:cNvPr id="28" name="Text 26"/>
          <p:cNvSpPr/>
          <p:nvPr/>
        </p:nvSpPr>
        <p:spPr>
          <a:xfrm>
            <a:off x="5394960" y="1664208"/>
            <a:ext cx="333756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Group readouts</a:t>
            </a:r>
            <a:endParaRPr lang="en-US" sz="1200" dirty="0"/>
          </a:p>
        </p:txBody>
      </p:sp>
      <p:sp>
        <p:nvSpPr>
          <p:cNvPr id="29" name="Text 27"/>
          <p:cNvSpPr/>
          <p:nvPr/>
        </p:nvSpPr>
        <p:spPr>
          <a:xfrm>
            <a:off x="5394960" y="1938528"/>
            <a:ext cx="333756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Each group presents to full team — peer challenge welcomed</a:t>
            </a:r>
            <a:endParaRPr lang="en-US" sz="1000" dirty="0"/>
          </a:p>
        </p:txBody>
      </p:sp>
      <p:sp>
        <p:nvSpPr>
          <p:cNvPr id="30" name="Shape 28"/>
          <p:cNvSpPr/>
          <p:nvPr/>
        </p:nvSpPr>
        <p:spPr>
          <a:xfrm>
            <a:off x="4800600" y="2450592"/>
            <a:ext cx="502920" cy="237744"/>
          </a:xfrm>
          <a:prstGeom prst="rect">
            <a:avLst/>
          </a:prstGeom>
          <a:solidFill>
            <a:srgbClr val="F4A261"/>
          </a:solidFill>
          <a:ln w="12700">
            <a:solidFill>
              <a:srgbClr val="F4A261"/>
            </a:solidFill>
            <a:prstDash val="solid"/>
          </a:ln>
        </p:spPr>
      </p:sp>
      <p:sp>
        <p:nvSpPr>
          <p:cNvPr id="31" name="Text 29"/>
          <p:cNvSpPr/>
          <p:nvPr/>
        </p:nvSpPr>
        <p:spPr>
          <a:xfrm>
            <a:off x="4800600" y="2450592"/>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AM</a:t>
            </a:r>
            <a:endParaRPr lang="en-US" sz="800" dirty="0"/>
          </a:p>
        </p:txBody>
      </p:sp>
      <p:sp>
        <p:nvSpPr>
          <p:cNvPr id="32" name="Text 30"/>
          <p:cNvSpPr/>
          <p:nvPr/>
        </p:nvSpPr>
        <p:spPr>
          <a:xfrm>
            <a:off x="5394960" y="2450592"/>
            <a:ext cx="333756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Prioritization session</a:t>
            </a:r>
            <a:endParaRPr lang="en-US" sz="1200" dirty="0"/>
          </a:p>
        </p:txBody>
      </p:sp>
      <p:sp>
        <p:nvSpPr>
          <p:cNvPr id="33" name="Text 31"/>
          <p:cNvSpPr/>
          <p:nvPr/>
        </p:nvSpPr>
        <p:spPr>
          <a:xfrm>
            <a:off x="5394960" y="2724912"/>
            <a:ext cx="333756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Team ranks proposals; cross-deps and trade-offs surfaced</a:t>
            </a:r>
            <a:endParaRPr lang="en-US" sz="1000" dirty="0"/>
          </a:p>
        </p:txBody>
      </p:sp>
      <p:sp>
        <p:nvSpPr>
          <p:cNvPr id="34" name="Shape 32"/>
          <p:cNvSpPr/>
          <p:nvPr/>
        </p:nvSpPr>
        <p:spPr>
          <a:xfrm>
            <a:off x="4800600" y="3236976"/>
            <a:ext cx="502920" cy="237744"/>
          </a:xfrm>
          <a:prstGeom prst="rect">
            <a:avLst/>
          </a:prstGeom>
          <a:solidFill>
            <a:srgbClr val="F4A261"/>
          </a:solidFill>
          <a:ln w="12700">
            <a:solidFill>
              <a:srgbClr val="F4A261"/>
            </a:solidFill>
            <a:prstDash val="solid"/>
          </a:ln>
        </p:spPr>
      </p:sp>
      <p:sp>
        <p:nvSpPr>
          <p:cNvPr id="35" name="Text 33"/>
          <p:cNvSpPr/>
          <p:nvPr/>
        </p:nvSpPr>
        <p:spPr>
          <a:xfrm>
            <a:off x="4800600" y="3236976"/>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PM</a:t>
            </a:r>
            <a:endParaRPr lang="en-US" sz="800" dirty="0"/>
          </a:p>
        </p:txBody>
      </p:sp>
      <p:sp>
        <p:nvSpPr>
          <p:cNvPr id="36" name="Text 34"/>
          <p:cNvSpPr/>
          <p:nvPr/>
        </p:nvSpPr>
        <p:spPr>
          <a:xfrm>
            <a:off x="5394960" y="3236976"/>
            <a:ext cx="333756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Leadership readout</a:t>
            </a:r>
            <a:endParaRPr lang="en-US" sz="1200" dirty="0"/>
          </a:p>
        </p:txBody>
      </p:sp>
      <p:sp>
        <p:nvSpPr>
          <p:cNvPr id="37" name="Text 35"/>
          <p:cNvSpPr/>
          <p:nvPr/>
        </p:nvSpPr>
        <p:spPr>
          <a:xfrm>
            <a:off x="5394960" y="3511296"/>
            <a:ext cx="333756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Director+ returns; team presents plan with rationale</a:t>
            </a:r>
            <a:endParaRPr lang="en-US" sz="1000" dirty="0"/>
          </a:p>
        </p:txBody>
      </p:sp>
      <p:sp>
        <p:nvSpPr>
          <p:cNvPr id="38" name="Shape 36"/>
          <p:cNvSpPr/>
          <p:nvPr/>
        </p:nvSpPr>
        <p:spPr>
          <a:xfrm>
            <a:off x="4800600" y="4023360"/>
            <a:ext cx="502920" cy="237744"/>
          </a:xfrm>
          <a:prstGeom prst="rect">
            <a:avLst/>
          </a:prstGeom>
          <a:solidFill>
            <a:srgbClr val="F4A261"/>
          </a:solidFill>
          <a:ln w="12700">
            <a:solidFill>
              <a:srgbClr val="F4A261"/>
            </a:solidFill>
            <a:prstDash val="solid"/>
          </a:ln>
        </p:spPr>
      </p:sp>
      <p:sp>
        <p:nvSpPr>
          <p:cNvPr id="39" name="Text 37"/>
          <p:cNvSpPr/>
          <p:nvPr/>
        </p:nvSpPr>
        <p:spPr>
          <a:xfrm>
            <a:off x="4800600" y="4023360"/>
            <a:ext cx="502920" cy="237744"/>
          </a:xfrm>
          <a:prstGeom prst="rect">
            <a:avLst/>
          </a:prstGeom>
          <a:noFill/>
          <a:ln/>
        </p:spPr>
        <p:txBody>
          <a:bodyPr wrap="square" lIns="0" tIns="0" rIns="0" bIns="0"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PM</a:t>
            </a:r>
            <a:endParaRPr lang="en-US" sz="800" dirty="0"/>
          </a:p>
        </p:txBody>
      </p:sp>
      <p:sp>
        <p:nvSpPr>
          <p:cNvPr id="40" name="Text 38"/>
          <p:cNvSpPr/>
          <p:nvPr/>
        </p:nvSpPr>
        <p:spPr>
          <a:xfrm>
            <a:off x="5394960" y="4023360"/>
            <a:ext cx="333756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Retrospective &amp; close</a:t>
            </a:r>
            <a:endParaRPr lang="en-US" sz="1200" dirty="0"/>
          </a:p>
        </p:txBody>
      </p:sp>
      <p:sp>
        <p:nvSpPr>
          <p:cNvPr id="41" name="Text 39"/>
          <p:cNvSpPr/>
          <p:nvPr/>
        </p:nvSpPr>
        <p:spPr>
          <a:xfrm>
            <a:off x="5394960" y="4297680"/>
            <a:ext cx="3337560" cy="438912"/>
          </a:xfrm>
          <a:prstGeom prst="rect">
            <a:avLst/>
          </a:prstGeom>
          <a:noFill/>
          <a:ln/>
        </p:spPr>
        <p:txBody>
          <a:bodyPr wrap="square" lIns="0" tIns="0" rIns="0" bIns="0" rtlCol="0" anchor="ctr"/>
          <a:lstStyle/>
          <a:p>
            <a:pPr indent="0" marL="0">
              <a:buNone/>
            </a:pPr>
            <a:r>
              <a:rPr lang="en-US" sz="1000" dirty="0">
                <a:solidFill>
                  <a:srgbClr val="555577"/>
                </a:solidFill>
                <a:latin typeface="Calibri" pitchFamily="34" charset="0"/>
                <a:ea typeface="Calibri" pitchFamily="34" charset="-122"/>
                <a:cs typeface="Calibri" pitchFamily="34" charset="-120"/>
              </a:rPr>
              <a:t>Outcomes broken down; written commitments; owners named</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Text 1"/>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WHAT THIS SOLVES FOR</a:t>
            </a:r>
            <a:endParaRPr lang="en-US" sz="2000" dirty="0"/>
          </a:p>
        </p:txBody>
      </p:sp>
      <p:sp>
        <p:nvSpPr>
          <p:cNvPr id="4" name="Shape 2"/>
          <p:cNvSpPr/>
          <p:nvPr/>
        </p:nvSpPr>
        <p:spPr>
          <a:xfrm>
            <a:off x="274320" y="107899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5" name="Shape 3"/>
          <p:cNvSpPr/>
          <p:nvPr/>
        </p:nvSpPr>
        <p:spPr>
          <a:xfrm>
            <a:off x="274320" y="1078992"/>
            <a:ext cx="73152" cy="1188720"/>
          </a:xfrm>
          <a:prstGeom prst="rect">
            <a:avLst/>
          </a:prstGeom>
          <a:solidFill>
            <a:srgbClr val="F4A261"/>
          </a:solidFill>
          <a:ln w="12700">
            <a:solidFill>
              <a:srgbClr val="F4A261"/>
            </a:solidFill>
            <a:prstDash val="solid"/>
          </a:ln>
        </p:spPr>
      </p:sp>
      <p:sp>
        <p:nvSpPr>
          <p:cNvPr id="6" name="Text 4"/>
          <p:cNvSpPr/>
          <p:nvPr/>
        </p:nvSpPr>
        <p:spPr>
          <a:xfrm>
            <a:off x="438912" y="117043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Remote teams get cut off</a:t>
            </a:r>
            <a:endParaRPr lang="en-US" sz="1200" dirty="0"/>
          </a:p>
        </p:txBody>
      </p:sp>
      <p:sp>
        <p:nvSpPr>
          <p:cNvPr id="7" name="Text 5"/>
          <p:cNvSpPr/>
          <p:nvPr/>
        </p:nvSpPr>
        <p:spPr>
          <a:xfrm>
            <a:off x="438912" y="147218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Distributed teams often have no real input into their work and no visibility into broader organizational context. Distance creates silence — and silence looks like agreement.</a:t>
            </a:r>
            <a:endParaRPr lang="en-US" sz="1050" dirty="0"/>
          </a:p>
        </p:txBody>
      </p:sp>
      <p:sp>
        <p:nvSpPr>
          <p:cNvPr id="8" name="Shape 6"/>
          <p:cNvSpPr/>
          <p:nvPr/>
        </p:nvSpPr>
        <p:spPr>
          <a:xfrm>
            <a:off x="4754880" y="107899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9" name="Shape 7"/>
          <p:cNvSpPr/>
          <p:nvPr/>
        </p:nvSpPr>
        <p:spPr>
          <a:xfrm>
            <a:off x="4754880" y="1078992"/>
            <a:ext cx="73152" cy="1188720"/>
          </a:xfrm>
          <a:prstGeom prst="rect">
            <a:avLst/>
          </a:prstGeom>
          <a:solidFill>
            <a:srgbClr val="F4A261"/>
          </a:solidFill>
          <a:ln w="12700">
            <a:solidFill>
              <a:srgbClr val="F4A261"/>
            </a:solidFill>
            <a:prstDash val="solid"/>
          </a:ln>
        </p:spPr>
      </p:sp>
      <p:sp>
        <p:nvSpPr>
          <p:cNvPr id="10" name="Text 8"/>
          <p:cNvSpPr/>
          <p:nvPr/>
        </p:nvSpPr>
        <p:spPr>
          <a:xfrm>
            <a:off x="4919472" y="117043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Indirect stakeholders get no say</a:t>
            </a:r>
            <a:endParaRPr lang="en-US" sz="1200" dirty="0"/>
          </a:p>
        </p:txBody>
      </p:sp>
      <p:sp>
        <p:nvSpPr>
          <p:cNvPr id="11" name="Text 9"/>
          <p:cNvSpPr/>
          <p:nvPr/>
        </p:nvSpPr>
        <p:spPr>
          <a:xfrm>
            <a:off x="4919472" y="147218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On larger teams, engineers who aren't in the room for planning decisions never see the broader organizational goals — and never get to push back on them.</a:t>
            </a:r>
            <a:endParaRPr lang="en-US" sz="1050" dirty="0"/>
          </a:p>
        </p:txBody>
      </p:sp>
      <p:sp>
        <p:nvSpPr>
          <p:cNvPr id="12" name="Shape 10"/>
          <p:cNvSpPr/>
          <p:nvPr/>
        </p:nvSpPr>
        <p:spPr>
          <a:xfrm>
            <a:off x="274320" y="240487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3" name="Shape 11"/>
          <p:cNvSpPr/>
          <p:nvPr/>
        </p:nvSpPr>
        <p:spPr>
          <a:xfrm>
            <a:off x="274320" y="2404872"/>
            <a:ext cx="73152" cy="1188720"/>
          </a:xfrm>
          <a:prstGeom prst="rect">
            <a:avLst/>
          </a:prstGeom>
          <a:solidFill>
            <a:srgbClr val="F4A261"/>
          </a:solidFill>
          <a:ln w="12700">
            <a:solidFill>
              <a:srgbClr val="F4A261"/>
            </a:solidFill>
            <a:prstDash val="solid"/>
          </a:ln>
        </p:spPr>
      </p:sp>
      <p:sp>
        <p:nvSpPr>
          <p:cNvPr id="14" name="Text 12"/>
          <p:cNvSpPr/>
          <p:nvPr/>
        </p:nvSpPr>
        <p:spPr>
          <a:xfrm>
            <a:off x="438912" y="249631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Engineers know where the bodies are buried</a:t>
            </a:r>
            <a:endParaRPr lang="en-US" sz="1200" dirty="0"/>
          </a:p>
        </p:txBody>
      </p:sp>
      <p:sp>
        <p:nvSpPr>
          <p:cNvPr id="15" name="Text 13"/>
          <p:cNvSpPr/>
          <p:nvPr/>
        </p:nvSpPr>
        <p:spPr>
          <a:xfrm>
            <a:off x="438912" y="279806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The people closest to the code know what's slowing progress toward goals. That knowledge rarely makes it up the chain through normal planning processes.</a:t>
            </a:r>
            <a:endParaRPr lang="en-US" sz="1050" dirty="0"/>
          </a:p>
        </p:txBody>
      </p:sp>
      <p:sp>
        <p:nvSpPr>
          <p:cNvPr id="16" name="Shape 14"/>
          <p:cNvSpPr/>
          <p:nvPr/>
        </p:nvSpPr>
        <p:spPr>
          <a:xfrm>
            <a:off x="4754880" y="240487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7" name="Shape 15"/>
          <p:cNvSpPr/>
          <p:nvPr/>
        </p:nvSpPr>
        <p:spPr>
          <a:xfrm>
            <a:off x="4754880" y="2404872"/>
            <a:ext cx="73152" cy="1188720"/>
          </a:xfrm>
          <a:prstGeom prst="rect">
            <a:avLst/>
          </a:prstGeom>
          <a:solidFill>
            <a:srgbClr val="F4A261"/>
          </a:solidFill>
          <a:ln w="12700">
            <a:solidFill>
              <a:srgbClr val="F4A261"/>
            </a:solidFill>
            <a:prstDash val="solid"/>
          </a:ln>
        </p:spPr>
      </p:sp>
      <p:sp>
        <p:nvSpPr>
          <p:cNvPr id="18" name="Text 16"/>
          <p:cNvSpPr/>
          <p:nvPr/>
        </p:nvSpPr>
        <p:spPr>
          <a:xfrm>
            <a:off x="4919472" y="249631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High-OE teams are stuck in a cycle</a:t>
            </a:r>
            <a:endParaRPr lang="en-US" sz="1200" dirty="0"/>
          </a:p>
        </p:txBody>
      </p:sp>
      <p:sp>
        <p:nvSpPr>
          <p:cNvPr id="19" name="Text 17"/>
          <p:cNvSpPr/>
          <p:nvPr/>
        </p:nvSpPr>
        <p:spPr>
          <a:xfrm>
            <a:off x="4919472" y="279806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Teams with heavy operational load often know exactly how to get out of it — but can't build the organizational case to convince leadership to make the critical changes.</a:t>
            </a:r>
            <a:endParaRPr lang="en-US" sz="1050" dirty="0"/>
          </a:p>
        </p:txBody>
      </p:sp>
      <p:sp>
        <p:nvSpPr>
          <p:cNvPr id="20" name="Shape 18"/>
          <p:cNvSpPr/>
          <p:nvPr/>
        </p:nvSpPr>
        <p:spPr>
          <a:xfrm>
            <a:off x="274320" y="373075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274320" y="3730752"/>
            <a:ext cx="73152" cy="1188720"/>
          </a:xfrm>
          <a:prstGeom prst="rect">
            <a:avLst/>
          </a:prstGeom>
          <a:solidFill>
            <a:srgbClr val="F4A261"/>
          </a:solidFill>
          <a:ln w="12700">
            <a:solidFill>
              <a:srgbClr val="F4A261"/>
            </a:solidFill>
            <a:prstDash val="solid"/>
          </a:ln>
        </p:spPr>
      </p:sp>
      <p:sp>
        <p:nvSpPr>
          <p:cNvPr id="22" name="Text 20"/>
          <p:cNvSpPr/>
          <p:nvPr/>
        </p:nvSpPr>
        <p:spPr>
          <a:xfrm>
            <a:off x="438912" y="382219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Leadership needs a reality check on the roadmap</a:t>
            </a:r>
            <a:endParaRPr lang="en-US" sz="1200" dirty="0"/>
          </a:p>
        </p:txBody>
      </p:sp>
      <p:sp>
        <p:nvSpPr>
          <p:cNvPr id="23" name="Text 21"/>
          <p:cNvSpPr/>
          <p:nvPr/>
        </p:nvSpPr>
        <p:spPr>
          <a:xfrm>
            <a:off x="438912" y="412394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Leadership wants to know if their roadmap is actually achievable given things they may not be aware of. This process surfaces that information before it becomes a missed commitment.</a:t>
            </a:r>
            <a:endParaRPr lang="en-US" sz="1050" dirty="0"/>
          </a:p>
        </p:txBody>
      </p:sp>
      <p:sp>
        <p:nvSpPr>
          <p:cNvPr id="24" name="Shape 22"/>
          <p:cNvSpPr/>
          <p:nvPr/>
        </p:nvSpPr>
        <p:spPr>
          <a:xfrm>
            <a:off x="4754880" y="3730752"/>
            <a:ext cx="420624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4754880" y="3730752"/>
            <a:ext cx="73152" cy="1188720"/>
          </a:xfrm>
          <a:prstGeom prst="rect">
            <a:avLst/>
          </a:prstGeom>
          <a:solidFill>
            <a:srgbClr val="F4A261"/>
          </a:solidFill>
          <a:ln w="12700">
            <a:solidFill>
              <a:srgbClr val="F4A261"/>
            </a:solidFill>
            <a:prstDash val="solid"/>
          </a:ln>
        </p:spPr>
      </p:sp>
      <p:sp>
        <p:nvSpPr>
          <p:cNvPr id="26" name="Text 24"/>
          <p:cNvSpPr/>
          <p:nvPr/>
        </p:nvSpPr>
        <p:spPr>
          <a:xfrm>
            <a:off x="4919472" y="3822192"/>
            <a:ext cx="388620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Goal shifts leave engineers confused</a:t>
            </a:r>
            <a:endParaRPr lang="en-US" sz="1200" dirty="0"/>
          </a:p>
        </p:txBody>
      </p:sp>
      <p:sp>
        <p:nvSpPr>
          <p:cNvPr id="27" name="Text 25"/>
          <p:cNvSpPr/>
          <p:nvPr/>
        </p:nvSpPr>
        <p:spPr>
          <a:xfrm>
            <a:off x="4919472" y="4123944"/>
            <a:ext cx="3886200" cy="73152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When organizational direction changes, engineers are often left asking why we're doing X instead of Y. Misalignment on the 'why' kills motivation and velocity even when the 'what' is communicated.</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Text 1"/>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WHAT COMES OUT</a:t>
            </a:r>
            <a:endParaRPr lang="en-US" sz="2000" dirty="0"/>
          </a:p>
        </p:txBody>
      </p:sp>
      <p:sp>
        <p:nvSpPr>
          <p:cNvPr id="4" name="Shape 2"/>
          <p:cNvSpPr/>
          <p:nvPr/>
        </p:nvSpPr>
        <p:spPr>
          <a:xfrm>
            <a:off x="365760" y="1097280"/>
            <a:ext cx="841248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5" name="Shape 3"/>
          <p:cNvSpPr/>
          <p:nvPr/>
        </p:nvSpPr>
        <p:spPr>
          <a:xfrm>
            <a:off x="365760" y="1097280"/>
            <a:ext cx="91440" cy="1188720"/>
          </a:xfrm>
          <a:prstGeom prst="rect">
            <a:avLst/>
          </a:prstGeom>
          <a:solidFill>
            <a:srgbClr val="1E2761"/>
          </a:solidFill>
          <a:ln w="12700">
            <a:solidFill>
              <a:srgbClr val="1E2761"/>
            </a:solidFill>
            <a:prstDash val="solid"/>
          </a:ln>
        </p:spPr>
      </p:sp>
      <p:sp>
        <p:nvSpPr>
          <p:cNvPr id="6" name="Text 4"/>
          <p:cNvSpPr/>
          <p:nvPr/>
        </p:nvSpPr>
        <p:spPr>
          <a:xfrm>
            <a:off x="594360" y="1188720"/>
            <a:ext cx="5303520" cy="32004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Prioritized Backlog / Roadmap</a:t>
            </a:r>
            <a:endParaRPr lang="en-US" sz="1400" dirty="0"/>
          </a:p>
        </p:txBody>
      </p:sp>
      <p:sp>
        <p:nvSpPr>
          <p:cNvPr id="7" name="Text 5"/>
          <p:cNvSpPr/>
          <p:nvPr/>
        </p:nvSpPr>
        <p:spPr>
          <a:xfrm>
            <a:off x="594360" y="1517904"/>
            <a:ext cx="5669280" cy="685800"/>
          </a:xfrm>
          <a:prstGeom prst="rect">
            <a:avLst/>
          </a:prstGeom>
          <a:noFill/>
          <a:ln/>
        </p:spPr>
        <p:txBody>
          <a:bodyPr wrap="square" lIns="0" tIns="0" rIns="0" bIns="0" rtlCol="0" anchor="ctr"/>
          <a:lstStyle/>
          <a:p>
            <a:pPr indent="0" marL="0">
              <a:buNone/>
            </a:pPr>
            <a:r>
              <a:rPr lang="en-US" sz="1100" dirty="0">
                <a:solidFill>
                  <a:srgbClr val="3A3A5C"/>
                </a:solidFill>
                <a:latin typeface="Calibri" pitchFamily="34" charset="0"/>
                <a:ea typeface="Calibri" pitchFamily="34" charset="-122"/>
                <a:cs typeface="Calibri" pitchFamily="34" charset="-120"/>
              </a:rPr>
              <a:t>A team-generated, ranked list of initiatives for the next 6–12 months. Not handed down — built up. Every item has an owner and a rough effort estimate.</a:t>
            </a:r>
            <a:endParaRPr lang="en-US" sz="1100" dirty="0"/>
          </a:p>
        </p:txBody>
      </p:sp>
      <p:sp>
        <p:nvSpPr>
          <p:cNvPr id="8" name="Shape 6"/>
          <p:cNvSpPr/>
          <p:nvPr/>
        </p:nvSpPr>
        <p:spPr>
          <a:xfrm>
            <a:off x="6583680" y="1234440"/>
            <a:ext cx="1737360" cy="274320"/>
          </a:xfrm>
          <a:prstGeom prst="rect">
            <a:avLst/>
          </a:prstGeom>
          <a:solidFill>
            <a:srgbClr val="1E2761"/>
          </a:solidFill>
          <a:ln w="12700">
            <a:solidFill>
              <a:srgbClr val="1E2761"/>
            </a:solidFill>
            <a:prstDash val="solid"/>
          </a:ln>
        </p:spPr>
      </p:sp>
      <p:sp>
        <p:nvSpPr>
          <p:cNvPr id="9" name="Text 7"/>
          <p:cNvSpPr/>
          <p:nvPr/>
        </p:nvSpPr>
        <p:spPr>
          <a:xfrm>
            <a:off x="6583680" y="1234440"/>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Bottom-up</a:t>
            </a:r>
            <a:endParaRPr lang="en-US" sz="1000" dirty="0"/>
          </a:p>
        </p:txBody>
      </p:sp>
      <p:sp>
        <p:nvSpPr>
          <p:cNvPr id="10" name="Shape 8"/>
          <p:cNvSpPr/>
          <p:nvPr/>
        </p:nvSpPr>
        <p:spPr>
          <a:xfrm>
            <a:off x="6592824" y="1581912"/>
            <a:ext cx="1737360" cy="274320"/>
          </a:xfrm>
          <a:prstGeom prst="rect">
            <a:avLst/>
          </a:prstGeom>
          <a:solidFill>
            <a:srgbClr val="1E2761"/>
          </a:solidFill>
          <a:ln w="12700">
            <a:solidFill>
              <a:srgbClr val="1E2761"/>
            </a:solidFill>
            <a:prstDash val="solid"/>
          </a:ln>
        </p:spPr>
      </p:sp>
      <p:sp>
        <p:nvSpPr>
          <p:cNvPr id="11" name="Text 9"/>
          <p:cNvSpPr/>
          <p:nvPr/>
        </p:nvSpPr>
        <p:spPr>
          <a:xfrm>
            <a:off x="6592824" y="1581912"/>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Ranked</a:t>
            </a:r>
            <a:endParaRPr lang="en-US" sz="1000" dirty="0"/>
          </a:p>
        </p:txBody>
      </p:sp>
      <p:sp>
        <p:nvSpPr>
          <p:cNvPr id="12" name="Shape 10"/>
          <p:cNvSpPr/>
          <p:nvPr/>
        </p:nvSpPr>
        <p:spPr>
          <a:xfrm>
            <a:off x="6601968" y="1929384"/>
            <a:ext cx="1737360" cy="274320"/>
          </a:xfrm>
          <a:prstGeom prst="rect">
            <a:avLst/>
          </a:prstGeom>
          <a:solidFill>
            <a:srgbClr val="1E2761"/>
          </a:solidFill>
          <a:ln w="12700">
            <a:solidFill>
              <a:srgbClr val="1E2761"/>
            </a:solidFill>
            <a:prstDash val="solid"/>
          </a:ln>
        </p:spPr>
      </p:sp>
      <p:sp>
        <p:nvSpPr>
          <p:cNvPr id="13" name="Text 11"/>
          <p:cNvSpPr/>
          <p:nvPr/>
        </p:nvSpPr>
        <p:spPr>
          <a:xfrm>
            <a:off x="6601968" y="1929384"/>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Owned</a:t>
            </a:r>
            <a:endParaRPr lang="en-US" sz="1000" dirty="0"/>
          </a:p>
        </p:txBody>
      </p:sp>
      <p:sp>
        <p:nvSpPr>
          <p:cNvPr id="14" name="Shape 12"/>
          <p:cNvSpPr/>
          <p:nvPr/>
        </p:nvSpPr>
        <p:spPr>
          <a:xfrm>
            <a:off x="365760" y="2423160"/>
            <a:ext cx="841248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365760" y="2423160"/>
            <a:ext cx="91440" cy="1188720"/>
          </a:xfrm>
          <a:prstGeom prst="rect">
            <a:avLst/>
          </a:prstGeom>
          <a:solidFill>
            <a:srgbClr val="2E7D6F"/>
          </a:solidFill>
          <a:ln w="12700">
            <a:solidFill>
              <a:srgbClr val="2E7D6F"/>
            </a:solidFill>
            <a:prstDash val="solid"/>
          </a:ln>
        </p:spPr>
      </p:sp>
      <p:sp>
        <p:nvSpPr>
          <p:cNvPr id="16" name="Text 14"/>
          <p:cNvSpPr/>
          <p:nvPr/>
        </p:nvSpPr>
        <p:spPr>
          <a:xfrm>
            <a:off x="594360" y="2514600"/>
            <a:ext cx="5303520" cy="32004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Team-Owned Commitments</a:t>
            </a:r>
            <a:endParaRPr lang="en-US" sz="1400" dirty="0"/>
          </a:p>
        </p:txBody>
      </p:sp>
      <p:sp>
        <p:nvSpPr>
          <p:cNvPr id="17" name="Text 15"/>
          <p:cNvSpPr/>
          <p:nvPr/>
        </p:nvSpPr>
        <p:spPr>
          <a:xfrm>
            <a:off x="594360" y="2843784"/>
            <a:ext cx="5669280" cy="685800"/>
          </a:xfrm>
          <a:prstGeom prst="rect">
            <a:avLst/>
          </a:prstGeom>
          <a:noFill/>
          <a:ln/>
        </p:spPr>
        <p:txBody>
          <a:bodyPr wrap="square" lIns="0" tIns="0" rIns="0" bIns="0" rtlCol="0" anchor="ctr"/>
          <a:lstStyle/>
          <a:p>
            <a:pPr indent="0" marL="0">
              <a:buNone/>
            </a:pPr>
            <a:r>
              <a:rPr lang="en-US" sz="1100" dirty="0">
                <a:solidFill>
                  <a:srgbClr val="3A3A5C"/>
                </a:solidFill>
                <a:latin typeface="Calibri" pitchFamily="34" charset="0"/>
                <a:ea typeface="Calibri" pitchFamily="34" charset="-122"/>
                <a:cs typeface="Calibri" pitchFamily="34" charset="-120"/>
              </a:rPr>
              <a:t>Engineers commit to work they helped prioritize. This fundamentally changes the accountability dynamic — the plan is theirs, not something imposed on them.</a:t>
            </a:r>
            <a:endParaRPr lang="en-US" sz="1100" dirty="0"/>
          </a:p>
        </p:txBody>
      </p:sp>
      <p:sp>
        <p:nvSpPr>
          <p:cNvPr id="18" name="Shape 16"/>
          <p:cNvSpPr/>
          <p:nvPr/>
        </p:nvSpPr>
        <p:spPr>
          <a:xfrm>
            <a:off x="6583680" y="2560320"/>
            <a:ext cx="1737360" cy="274320"/>
          </a:xfrm>
          <a:prstGeom prst="rect">
            <a:avLst/>
          </a:prstGeom>
          <a:solidFill>
            <a:srgbClr val="2E7D6F"/>
          </a:solidFill>
          <a:ln w="12700">
            <a:solidFill>
              <a:srgbClr val="2E7D6F"/>
            </a:solidFill>
            <a:prstDash val="solid"/>
          </a:ln>
        </p:spPr>
      </p:sp>
      <p:sp>
        <p:nvSpPr>
          <p:cNvPr id="19" name="Text 17"/>
          <p:cNvSpPr/>
          <p:nvPr/>
        </p:nvSpPr>
        <p:spPr>
          <a:xfrm>
            <a:off x="6583680" y="2560320"/>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Named owners</a:t>
            </a:r>
            <a:endParaRPr lang="en-US" sz="1000" dirty="0"/>
          </a:p>
        </p:txBody>
      </p:sp>
      <p:sp>
        <p:nvSpPr>
          <p:cNvPr id="20" name="Shape 18"/>
          <p:cNvSpPr/>
          <p:nvPr/>
        </p:nvSpPr>
        <p:spPr>
          <a:xfrm>
            <a:off x="6592824" y="2907792"/>
            <a:ext cx="1737360" cy="274320"/>
          </a:xfrm>
          <a:prstGeom prst="rect">
            <a:avLst/>
          </a:prstGeom>
          <a:solidFill>
            <a:srgbClr val="2E7D6F"/>
          </a:solidFill>
          <a:ln w="12700">
            <a:solidFill>
              <a:srgbClr val="2E7D6F"/>
            </a:solidFill>
            <a:prstDash val="solid"/>
          </a:ln>
        </p:spPr>
      </p:sp>
      <p:sp>
        <p:nvSpPr>
          <p:cNvPr id="21" name="Text 19"/>
          <p:cNvSpPr/>
          <p:nvPr/>
        </p:nvSpPr>
        <p:spPr>
          <a:xfrm>
            <a:off x="6592824" y="2907792"/>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Self-selected</a:t>
            </a:r>
            <a:endParaRPr lang="en-US" sz="1000" dirty="0"/>
          </a:p>
        </p:txBody>
      </p:sp>
      <p:sp>
        <p:nvSpPr>
          <p:cNvPr id="22" name="Shape 20"/>
          <p:cNvSpPr/>
          <p:nvPr/>
        </p:nvSpPr>
        <p:spPr>
          <a:xfrm>
            <a:off x="6601968" y="3255264"/>
            <a:ext cx="1737360" cy="274320"/>
          </a:xfrm>
          <a:prstGeom prst="rect">
            <a:avLst/>
          </a:prstGeom>
          <a:solidFill>
            <a:srgbClr val="2E7D6F"/>
          </a:solidFill>
          <a:ln w="12700">
            <a:solidFill>
              <a:srgbClr val="2E7D6F"/>
            </a:solidFill>
            <a:prstDash val="solid"/>
          </a:ln>
        </p:spPr>
      </p:sp>
      <p:sp>
        <p:nvSpPr>
          <p:cNvPr id="23" name="Text 21"/>
          <p:cNvSpPr/>
          <p:nvPr/>
        </p:nvSpPr>
        <p:spPr>
          <a:xfrm>
            <a:off x="6601968" y="3255264"/>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Accountable</a:t>
            </a:r>
            <a:endParaRPr lang="en-US" sz="1000" dirty="0"/>
          </a:p>
        </p:txBody>
      </p:sp>
      <p:sp>
        <p:nvSpPr>
          <p:cNvPr id="24" name="Shape 22"/>
          <p:cNvSpPr/>
          <p:nvPr/>
        </p:nvSpPr>
        <p:spPr>
          <a:xfrm>
            <a:off x="365760" y="3749040"/>
            <a:ext cx="8412480" cy="11887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365760" y="3749040"/>
            <a:ext cx="91440" cy="1188720"/>
          </a:xfrm>
          <a:prstGeom prst="rect">
            <a:avLst/>
          </a:prstGeom>
          <a:solidFill>
            <a:srgbClr val="8A4A00"/>
          </a:solidFill>
          <a:ln w="12700">
            <a:solidFill>
              <a:srgbClr val="8A4A00"/>
            </a:solidFill>
            <a:prstDash val="solid"/>
          </a:ln>
        </p:spPr>
      </p:sp>
      <p:sp>
        <p:nvSpPr>
          <p:cNvPr id="26" name="Text 24"/>
          <p:cNvSpPr/>
          <p:nvPr/>
        </p:nvSpPr>
        <p:spPr>
          <a:xfrm>
            <a:off x="594360" y="3840480"/>
            <a:ext cx="5303520" cy="32004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Process Improvements</a:t>
            </a:r>
            <a:endParaRPr lang="en-US" sz="1400" dirty="0"/>
          </a:p>
        </p:txBody>
      </p:sp>
      <p:sp>
        <p:nvSpPr>
          <p:cNvPr id="27" name="Text 25"/>
          <p:cNvSpPr/>
          <p:nvPr/>
        </p:nvSpPr>
        <p:spPr>
          <a:xfrm>
            <a:off x="594360" y="4169664"/>
            <a:ext cx="5669280" cy="685800"/>
          </a:xfrm>
          <a:prstGeom prst="rect">
            <a:avLst/>
          </a:prstGeom>
          <a:noFill/>
          <a:ln/>
        </p:spPr>
        <p:txBody>
          <a:bodyPr wrap="square" lIns="0" tIns="0" rIns="0" bIns="0" rtlCol="0" anchor="ctr"/>
          <a:lstStyle/>
          <a:p>
            <a:pPr indent="0" marL="0">
              <a:buNone/>
            </a:pPr>
            <a:r>
              <a:rPr lang="en-US" sz="1100" dirty="0">
                <a:solidFill>
                  <a:srgbClr val="3A3A5C"/>
                </a:solidFill>
                <a:latin typeface="Calibri" pitchFamily="34" charset="0"/>
                <a:ea typeface="Calibri" pitchFamily="34" charset="-122"/>
                <a:cs typeface="Calibri" pitchFamily="34" charset="-120"/>
              </a:rPr>
              <a:t>Working sessions surface friction the team lives with but rarely escalates. These get captured, prioritized, and committed to alongside product work.</a:t>
            </a:r>
            <a:endParaRPr lang="en-US" sz="1100" dirty="0"/>
          </a:p>
        </p:txBody>
      </p:sp>
      <p:sp>
        <p:nvSpPr>
          <p:cNvPr id="28" name="Shape 26"/>
          <p:cNvSpPr/>
          <p:nvPr/>
        </p:nvSpPr>
        <p:spPr>
          <a:xfrm>
            <a:off x="6583680" y="3886200"/>
            <a:ext cx="1737360" cy="274320"/>
          </a:xfrm>
          <a:prstGeom prst="rect">
            <a:avLst/>
          </a:prstGeom>
          <a:solidFill>
            <a:srgbClr val="8A4A00"/>
          </a:solidFill>
          <a:ln w="12700">
            <a:solidFill>
              <a:srgbClr val="8A4A00"/>
            </a:solidFill>
            <a:prstDash val="solid"/>
          </a:ln>
        </p:spPr>
      </p:sp>
      <p:sp>
        <p:nvSpPr>
          <p:cNvPr id="29" name="Text 27"/>
          <p:cNvSpPr/>
          <p:nvPr/>
        </p:nvSpPr>
        <p:spPr>
          <a:xfrm>
            <a:off x="6583680" y="3886200"/>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Debt surfaced</a:t>
            </a:r>
            <a:endParaRPr lang="en-US" sz="1000" dirty="0"/>
          </a:p>
        </p:txBody>
      </p:sp>
      <p:sp>
        <p:nvSpPr>
          <p:cNvPr id="30" name="Shape 28"/>
          <p:cNvSpPr/>
          <p:nvPr/>
        </p:nvSpPr>
        <p:spPr>
          <a:xfrm>
            <a:off x="6592824" y="4233672"/>
            <a:ext cx="1737360" cy="274320"/>
          </a:xfrm>
          <a:prstGeom prst="rect">
            <a:avLst/>
          </a:prstGeom>
          <a:solidFill>
            <a:srgbClr val="8A4A00"/>
          </a:solidFill>
          <a:ln w="12700">
            <a:solidFill>
              <a:srgbClr val="8A4A00"/>
            </a:solidFill>
            <a:prstDash val="solid"/>
          </a:ln>
        </p:spPr>
      </p:sp>
      <p:sp>
        <p:nvSpPr>
          <p:cNvPr id="31" name="Text 29"/>
          <p:cNvSpPr/>
          <p:nvPr/>
        </p:nvSpPr>
        <p:spPr>
          <a:xfrm>
            <a:off x="6592824" y="4233672"/>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Friction removed</a:t>
            </a:r>
            <a:endParaRPr lang="en-US" sz="1000" dirty="0"/>
          </a:p>
        </p:txBody>
      </p:sp>
      <p:sp>
        <p:nvSpPr>
          <p:cNvPr id="32" name="Shape 30"/>
          <p:cNvSpPr/>
          <p:nvPr/>
        </p:nvSpPr>
        <p:spPr>
          <a:xfrm>
            <a:off x="6601968" y="4581144"/>
            <a:ext cx="1737360" cy="274320"/>
          </a:xfrm>
          <a:prstGeom prst="rect">
            <a:avLst/>
          </a:prstGeom>
          <a:solidFill>
            <a:srgbClr val="8A4A00"/>
          </a:solidFill>
          <a:ln w="12700">
            <a:solidFill>
              <a:srgbClr val="8A4A00"/>
            </a:solidFill>
            <a:prstDash val="solid"/>
          </a:ln>
        </p:spPr>
      </p:sp>
      <p:sp>
        <p:nvSpPr>
          <p:cNvPr id="33" name="Text 31"/>
          <p:cNvSpPr/>
          <p:nvPr/>
        </p:nvSpPr>
        <p:spPr>
          <a:xfrm>
            <a:off x="6601968" y="4581144"/>
            <a:ext cx="17373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Peer-validated</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274320"/>
            <a:ext cx="8229600" cy="411480"/>
          </a:xfrm>
          <a:prstGeom prst="rect">
            <a:avLst/>
          </a:prstGeom>
          <a:noFill/>
          <a:ln/>
        </p:spPr>
        <p:txBody>
          <a:bodyPr wrap="square" lIns="0" tIns="0" rIns="0" bIns="0" rtlCol="0" anchor="ctr"/>
          <a:lstStyle/>
          <a:p>
            <a:pPr indent="0" marL="0">
              <a:buNone/>
            </a:pPr>
            <a:r>
              <a:rPr lang="en-US" sz="1300" spc="400" kern="0" dirty="0">
                <a:solidFill>
                  <a:srgbClr val="CADCFC"/>
                </a:solidFill>
                <a:latin typeface="Calibri" pitchFamily="34" charset="0"/>
                <a:ea typeface="Calibri" pitchFamily="34" charset="-122"/>
                <a:cs typeface="Calibri" pitchFamily="34" charset="-120"/>
              </a:rPr>
              <a:t>EXAMPLES</a:t>
            </a:r>
            <a:endParaRPr lang="en-US" sz="1300" dirty="0"/>
          </a:p>
        </p:txBody>
      </p:sp>
      <p:sp>
        <p:nvSpPr>
          <p:cNvPr id="4" name="Text 2"/>
          <p:cNvSpPr/>
          <p:nvPr/>
        </p:nvSpPr>
        <p:spPr>
          <a:xfrm>
            <a:off x="502920" y="685800"/>
            <a:ext cx="7772400" cy="365760"/>
          </a:xfrm>
          <a:prstGeom prst="rect">
            <a:avLst/>
          </a:prstGeom>
          <a:noFill/>
          <a:ln/>
        </p:spPr>
        <p:txBody>
          <a:bodyPr wrap="square" lIns="0" tIns="0" rIns="0" bIns="0" rtlCol="0" anchor="ctr"/>
          <a:lstStyle/>
          <a:p>
            <a:pPr indent="0" marL="0">
              <a:buNone/>
            </a:pPr>
            <a:r>
              <a:rPr lang="en-US" sz="1500" i="1" dirty="0">
                <a:solidFill>
                  <a:srgbClr val="FFFFFF"/>
                </a:solidFill>
                <a:latin typeface="Georgia" pitchFamily="34" charset="0"/>
                <a:ea typeface="Georgia" pitchFamily="34" charset="-122"/>
                <a:cs typeface="Georgia" pitchFamily="34" charset="-120"/>
              </a:rPr>
              <a:t>Same core process — scaled to the context</a:t>
            </a:r>
            <a:endParaRPr lang="en-US" sz="1500" dirty="0"/>
          </a:p>
        </p:txBody>
      </p:sp>
      <p:sp>
        <p:nvSpPr>
          <p:cNvPr id="5" name="Shape 3"/>
          <p:cNvSpPr/>
          <p:nvPr/>
        </p:nvSpPr>
        <p:spPr>
          <a:xfrm>
            <a:off x="502920" y="1207008"/>
            <a:ext cx="8275320" cy="1115568"/>
          </a:xfrm>
          <a:prstGeom prst="rect">
            <a:avLst/>
          </a:prstGeom>
          <a:solidFill>
            <a:srgbClr val="12194A"/>
          </a:solidFill>
          <a:ln w="12700">
            <a:solidFill>
              <a:srgbClr val="2A3580"/>
            </a:solidFill>
            <a:prstDash val="solid"/>
          </a:ln>
        </p:spPr>
      </p:sp>
      <p:sp>
        <p:nvSpPr>
          <p:cNvPr id="6" name="Shape 4"/>
          <p:cNvSpPr/>
          <p:nvPr/>
        </p:nvSpPr>
        <p:spPr>
          <a:xfrm>
            <a:off x="502920" y="1207008"/>
            <a:ext cx="1005840" cy="1115568"/>
          </a:xfrm>
          <a:prstGeom prst="rect">
            <a:avLst/>
          </a:prstGeom>
          <a:solidFill>
            <a:srgbClr val="2E5FA3"/>
          </a:solidFill>
          <a:ln w="12700">
            <a:solidFill>
              <a:srgbClr val="2E5FA3"/>
            </a:solidFill>
            <a:prstDash val="solid"/>
          </a:ln>
        </p:spPr>
      </p:sp>
      <p:sp>
        <p:nvSpPr>
          <p:cNvPr id="7" name="Text 5"/>
          <p:cNvSpPr/>
          <p:nvPr/>
        </p:nvSpPr>
        <p:spPr>
          <a:xfrm>
            <a:off x="502920" y="1527048"/>
            <a:ext cx="1005840" cy="45720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3 DAYS</a:t>
            </a:r>
            <a:endParaRPr lang="en-US" sz="1300" dirty="0"/>
          </a:p>
        </p:txBody>
      </p:sp>
      <p:sp>
        <p:nvSpPr>
          <p:cNvPr id="8" name="Text 6"/>
          <p:cNvSpPr/>
          <p:nvPr/>
        </p:nvSpPr>
        <p:spPr>
          <a:xfrm>
            <a:off x="1627632" y="1280160"/>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01</a:t>
            </a:r>
            <a:endParaRPr lang="en-US" sz="900" dirty="0"/>
          </a:p>
        </p:txBody>
      </p:sp>
      <p:sp>
        <p:nvSpPr>
          <p:cNvPr id="9" name="Text 7"/>
          <p:cNvSpPr/>
          <p:nvPr/>
        </p:nvSpPr>
        <p:spPr>
          <a:xfrm>
            <a:off x="1627632" y="1481328"/>
            <a:ext cx="3474720" cy="320040"/>
          </a:xfrm>
          <a:prstGeom prst="rect">
            <a:avLst/>
          </a:prstGeom>
          <a:noFill/>
          <a:ln/>
        </p:spPr>
        <p:txBody>
          <a:bodyPr wrap="square" lIns="0" tIns="0" rIns="0" bIns="0"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Yearly Planning</a:t>
            </a:r>
            <a:endParaRPr lang="en-US" sz="1600" dirty="0"/>
          </a:p>
        </p:txBody>
      </p:sp>
      <p:sp>
        <p:nvSpPr>
          <p:cNvPr id="10" name="Text 8"/>
          <p:cNvSpPr/>
          <p:nvPr/>
        </p:nvSpPr>
        <p:spPr>
          <a:xfrm>
            <a:off x="1627632" y="1801368"/>
            <a:ext cx="3474720" cy="2560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Full engineering org</a:t>
            </a:r>
            <a:endParaRPr lang="en-US" sz="1000" dirty="0"/>
          </a:p>
        </p:txBody>
      </p:sp>
      <p:sp>
        <p:nvSpPr>
          <p:cNvPr id="11" name="Shape 9"/>
          <p:cNvSpPr/>
          <p:nvPr/>
        </p:nvSpPr>
        <p:spPr>
          <a:xfrm>
            <a:off x="5166360" y="1371600"/>
            <a:ext cx="0" cy="786384"/>
          </a:xfrm>
          <a:prstGeom prst="line">
            <a:avLst/>
          </a:prstGeom>
          <a:noFill/>
          <a:ln w="12700">
            <a:solidFill>
              <a:srgbClr val="2A3580"/>
            </a:solidFill>
            <a:prstDash val="solid"/>
          </a:ln>
        </p:spPr>
      </p:sp>
      <p:sp>
        <p:nvSpPr>
          <p:cNvPr id="12" name="Text 10"/>
          <p:cNvSpPr/>
          <p:nvPr/>
        </p:nvSpPr>
        <p:spPr>
          <a:xfrm>
            <a:off x="5321808" y="1298448"/>
            <a:ext cx="3291840" cy="932688"/>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Annual roadmap review with 200 engineers. Effective at surfacing and incorporating operational excellence work into the plan with real specificity. Suffered from the same failure as the remote team — large ideas generated energy but had no path forward and were never attempted.</a:t>
            </a:r>
            <a:endParaRPr lang="en-US" sz="1000" dirty="0"/>
          </a:p>
        </p:txBody>
      </p:sp>
      <p:sp>
        <p:nvSpPr>
          <p:cNvPr id="13" name="Shape 11"/>
          <p:cNvSpPr/>
          <p:nvPr/>
        </p:nvSpPr>
        <p:spPr>
          <a:xfrm>
            <a:off x="502920" y="2468880"/>
            <a:ext cx="8275320" cy="1115568"/>
          </a:xfrm>
          <a:prstGeom prst="rect">
            <a:avLst/>
          </a:prstGeom>
          <a:solidFill>
            <a:srgbClr val="12194A"/>
          </a:solidFill>
          <a:ln w="12700">
            <a:solidFill>
              <a:srgbClr val="2A3580"/>
            </a:solidFill>
            <a:prstDash val="solid"/>
          </a:ln>
        </p:spPr>
      </p:sp>
      <p:sp>
        <p:nvSpPr>
          <p:cNvPr id="14" name="Shape 12"/>
          <p:cNvSpPr/>
          <p:nvPr/>
        </p:nvSpPr>
        <p:spPr>
          <a:xfrm>
            <a:off x="502920" y="2468880"/>
            <a:ext cx="1005840" cy="1115568"/>
          </a:xfrm>
          <a:prstGeom prst="rect">
            <a:avLst/>
          </a:prstGeom>
          <a:solidFill>
            <a:srgbClr val="F4A261"/>
          </a:solidFill>
          <a:ln w="12700">
            <a:solidFill>
              <a:srgbClr val="F4A261"/>
            </a:solidFill>
            <a:prstDash val="solid"/>
          </a:ln>
        </p:spPr>
      </p:sp>
      <p:sp>
        <p:nvSpPr>
          <p:cNvPr id="15" name="Text 13"/>
          <p:cNvSpPr/>
          <p:nvPr/>
        </p:nvSpPr>
        <p:spPr>
          <a:xfrm>
            <a:off x="502920" y="2788920"/>
            <a:ext cx="1005840" cy="45720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 DAYS</a:t>
            </a:r>
            <a:endParaRPr lang="en-US" sz="1300" dirty="0"/>
          </a:p>
        </p:txBody>
      </p:sp>
      <p:sp>
        <p:nvSpPr>
          <p:cNvPr id="16" name="Text 14"/>
          <p:cNvSpPr/>
          <p:nvPr/>
        </p:nvSpPr>
        <p:spPr>
          <a:xfrm>
            <a:off x="1627632" y="2542032"/>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02</a:t>
            </a:r>
            <a:endParaRPr lang="en-US" sz="900" dirty="0"/>
          </a:p>
        </p:txBody>
      </p:sp>
      <p:sp>
        <p:nvSpPr>
          <p:cNvPr id="17" name="Text 15"/>
          <p:cNvSpPr/>
          <p:nvPr/>
        </p:nvSpPr>
        <p:spPr>
          <a:xfrm>
            <a:off x="1627632" y="2743200"/>
            <a:ext cx="3474720" cy="320040"/>
          </a:xfrm>
          <a:prstGeom prst="rect">
            <a:avLst/>
          </a:prstGeom>
          <a:noFill/>
          <a:ln/>
        </p:spPr>
        <p:txBody>
          <a:bodyPr wrap="square" lIns="0" tIns="0" rIns="0" bIns="0"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Architectural Replan</a:t>
            </a:r>
            <a:endParaRPr lang="en-US" sz="1600" dirty="0"/>
          </a:p>
        </p:txBody>
      </p:sp>
      <p:sp>
        <p:nvSpPr>
          <p:cNvPr id="18" name="Text 16"/>
          <p:cNvSpPr/>
          <p:nvPr/>
        </p:nvSpPr>
        <p:spPr>
          <a:xfrm>
            <a:off x="1627632" y="3063240"/>
            <a:ext cx="3474720" cy="256032"/>
          </a:xfrm>
          <a:prstGeom prst="rect">
            <a:avLst/>
          </a:prstGeom>
          <a:noFill/>
          <a:ln/>
        </p:spPr>
        <p:txBody>
          <a:bodyPr wrap="square" lIns="0" tIns="0" rIns="0" bIns="0" rtlCol="0" anchor="ctr"/>
          <a:lstStyle/>
          <a:p>
            <a:pPr indent="0" marL="0">
              <a:buNone/>
            </a:pPr>
            <a:r>
              <a:rPr lang="en-US" sz="1000" dirty="0">
                <a:solidFill>
                  <a:srgbClr val="F4A261"/>
                </a:solidFill>
                <a:latin typeface="Calibri" pitchFamily="34" charset="0"/>
                <a:ea typeface="Calibri" pitchFamily="34" charset="-122"/>
                <a:cs typeface="Calibri" pitchFamily="34" charset="-120"/>
              </a:rPr>
              <a:t>Cross-functional technical team</a:t>
            </a:r>
            <a:endParaRPr lang="en-US" sz="1000" dirty="0"/>
          </a:p>
        </p:txBody>
      </p:sp>
      <p:sp>
        <p:nvSpPr>
          <p:cNvPr id="19" name="Shape 17"/>
          <p:cNvSpPr/>
          <p:nvPr/>
        </p:nvSpPr>
        <p:spPr>
          <a:xfrm>
            <a:off x="5166360" y="2633472"/>
            <a:ext cx="0" cy="786384"/>
          </a:xfrm>
          <a:prstGeom prst="line">
            <a:avLst/>
          </a:prstGeom>
          <a:noFill/>
          <a:ln w="12700">
            <a:solidFill>
              <a:srgbClr val="2A3580"/>
            </a:solidFill>
            <a:prstDash val="solid"/>
          </a:ln>
        </p:spPr>
      </p:sp>
      <p:sp>
        <p:nvSpPr>
          <p:cNvPr id="20" name="Text 18"/>
          <p:cNvSpPr/>
          <p:nvPr/>
        </p:nvSpPr>
        <p:spPr>
          <a:xfrm>
            <a:off x="5321808" y="2560320"/>
            <a:ext cx="3291840" cy="932688"/>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Mid-cycle replan that adjusted key architectural principles around our modularization strategy. The teams directly impacted were in the room, understood the trade-offs, and agreed on the spot to take on the extra work to make it happen. Cross-team alignment achieved in 2 days that normal planning would never have surfaced.</a:t>
            </a:r>
            <a:endParaRPr lang="en-US" sz="1000" dirty="0"/>
          </a:p>
        </p:txBody>
      </p:sp>
      <p:sp>
        <p:nvSpPr>
          <p:cNvPr id="21" name="Shape 19"/>
          <p:cNvSpPr/>
          <p:nvPr/>
        </p:nvSpPr>
        <p:spPr>
          <a:xfrm>
            <a:off x="502920" y="3730752"/>
            <a:ext cx="8275320" cy="1115568"/>
          </a:xfrm>
          <a:prstGeom prst="rect">
            <a:avLst/>
          </a:prstGeom>
          <a:solidFill>
            <a:srgbClr val="12194A"/>
          </a:solidFill>
          <a:ln w="12700">
            <a:solidFill>
              <a:srgbClr val="2A3580"/>
            </a:solidFill>
            <a:prstDash val="solid"/>
          </a:ln>
        </p:spPr>
      </p:sp>
      <p:sp>
        <p:nvSpPr>
          <p:cNvPr id="22" name="Shape 20"/>
          <p:cNvSpPr/>
          <p:nvPr/>
        </p:nvSpPr>
        <p:spPr>
          <a:xfrm>
            <a:off x="502920" y="3730752"/>
            <a:ext cx="1005840" cy="1115568"/>
          </a:xfrm>
          <a:prstGeom prst="rect">
            <a:avLst/>
          </a:prstGeom>
          <a:solidFill>
            <a:srgbClr val="2E7D6F"/>
          </a:solidFill>
          <a:ln w="12700">
            <a:solidFill>
              <a:srgbClr val="2E7D6F"/>
            </a:solidFill>
            <a:prstDash val="solid"/>
          </a:ln>
        </p:spPr>
      </p:sp>
      <p:sp>
        <p:nvSpPr>
          <p:cNvPr id="23" name="Text 21"/>
          <p:cNvSpPr/>
          <p:nvPr/>
        </p:nvSpPr>
        <p:spPr>
          <a:xfrm>
            <a:off x="502920" y="4050792"/>
            <a:ext cx="1005840" cy="45720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1 DAY</a:t>
            </a:r>
            <a:endParaRPr lang="en-US" sz="1300" dirty="0"/>
          </a:p>
        </p:txBody>
      </p:sp>
      <p:sp>
        <p:nvSpPr>
          <p:cNvPr id="24" name="Text 22"/>
          <p:cNvSpPr/>
          <p:nvPr/>
        </p:nvSpPr>
        <p:spPr>
          <a:xfrm>
            <a:off x="1627632" y="3803904"/>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03</a:t>
            </a:r>
            <a:endParaRPr lang="en-US" sz="900" dirty="0"/>
          </a:p>
        </p:txBody>
      </p:sp>
      <p:sp>
        <p:nvSpPr>
          <p:cNvPr id="25" name="Text 23"/>
          <p:cNvSpPr/>
          <p:nvPr/>
        </p:nvSpPr>
        <p:spPr>
          <a:xfrm>
            <a:off x="1627632" y="4005072"/>
            <a:ext cx="3474720" cy="320040"/>
          </a:xfrm>
          <a:prstGeom prst="rect">
            <a:avLst/>
          </a:prstGeom>
          <a:noFill/>
          <a:ln/>
        </p:spPr>
        <p:txBody>
          <a:bodyPr wrap="square" lIns="0" tIns="0" rIns="0" bIns="0"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Remote Specialized Team</a:t>
            </a:r>
            <a:endParaRPr lang="en-US" sz="1600" dirty="0"/>
          </a:p>
        </p:txBody>
      </p:sp>
      <p:sp>
        <p:nvSpPr>
          <p:cNvPr id="26" name="Text 24"/>
          <p:cNvSpPr/>
          <p:nvPr/>
        </p:nvSpPr>
        <p:spPr>
          <a:xfrm>
            <a:off x="1627632" y="4325112"/>
            <a:ext cx="3474720" cy="2560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Geographically distributed or time-constrained</a:t>
            </a:r>
            <a:endParaRPr lang="en-US" sz="1000" dirty="0"/>
          </a:p>
        </p:txBody>
      </p:sp>
      <p:sp>
        <p:nvSpPr>
          <p:cNvPr id="27" name="Shape 25"/>
          <p:cNvSpPr/>
          <p:nvPr/>
        </p:nvSpPr>
        <p:spPr>
          <a:xfrm>
            <a:off x="5166360" y="3895344"/>
            <a:ext cx="0" cy="786384"/>
          </a:xfrm>
          <a:prstGeom prst="line">
            <a:avLst/>
          </a:prstGeom>
          <a:noFill/>
          <a:ln w="12700">
            <a:solidFill>
              <a:srgbClr val="2A3580"/>
            </a:solidFill>
            <a:prstDash val="solid"/>
          </a:ln>
        </p:spPr>
      </p:sp>
      <p:sp>
        <p:nvSpPr>
          <p:cNvPr id="28" name="Text 26"/>
          <p:cNvSpPr/>
          <p:nvPr/>
        </p:nvSpPr>
        <p:spPr>
          <a:xfrm>
            <a:off x="5321808" y="3822192"/>
            <a:ext cx="3291840" cy="932688"/>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Compressed format for a remote location intelligence team with deep specialized domain knowledge. Morning working session, afternoon readout and commitments. Retains the psychological safety structure — critical for teams whose expertise is rarely surfaced in normal planning.</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228600"/>
            <a:ext cx="8229600" cy="411480"/>
          </a:xfrm>
          <a:prstGeom prst="rect">
            <a:avLst/>
          </a:prstGeom>
          <a:noFill/>
          <a:ln/>
        </p:spPr>
        <p:txBody>
          <a:bodyPr wrap="square" lIns="0" tIns="0" rIns="0" bIns="0" rtlCol="0" anchor="ctr"/>
          <a:lstStyle/>
          <a:p>
            <a:pPr indent="0" marL="0">
              <a:buNone/>
            </a:pPr>
            <a:r>
              <a:rPr lang="en-US" sz="1300" spc="500" kern="0" dirty="0">
                <a:solidFill>
                  <a:srgbClr val="CADCFC"/>
                </a:solidFill>
                <a:latin typeface="Calibri" pitchFamily="34" charset="0"/>
                <a:ea typeface="Calibri" pitchFamily="34" charset="-122"/>
                <a:cs typeface="Calibri" pitchFamily="34" charset="-120"/>
              </a:rPr>
              <a:t>WHAT WORKED</a:t>
            </a:r>
            <a:endParaRPr lang="en-US" sz="1300" dirty="0"/>
          </a:p>
        </p:txBody>
      </p:sp>
      <p:sp>
        <p:nvSpPr>
          <p:cNvPr id="4" name="Text 2"/>
          <p:cNvSpPr/>
          <p:nvPr/>
        </p:nvSpPr>
        <p:spPr>
          <a:xfrm>
            <a:off x="502920" y="621792"/>
            <a:ext cx="7772400" cy="365760"/>
          </a:xfrm>
          <a:prstGeom prst="rect">
            <a:avLst/>
          </a:prstGeom>
          <a:noFill/>
          <a:ln/>
        </p:spPr>
        <p:txBody>
          <a:bodyPr wrap="square" lIns="0" tIns="0" rIns="0" bIns="0" rtlCol="0" anchor="ctr"/>
          <a:lstStyle/>
          <a:p>
            <a:pPr indent="0" marL="0">
              <a:buNone/>
            </a:pPr>
            <a:r>
              <a:rPr lang="en-US" sz="1400" i="1" dirty="0">
                <a:solidFill>
                  <a:srgbClr val="FFFFFF"/>
                </a:solidFill>
                <a:latin typeface="Georgia" pitchFamily="34" charset="0"/>
                <a:ea typeface="Georgia" pitchFamily="34" charset="-122"/>
                <a:cs typeface="Georgia" pitchFamily="34" charset="-120"/>
              </a:rPr>
              <a:t>Four things that made this different from a planning meeting</a:t>
            </a:r>
            <a:endParaRPr lang="en-US" sz="1400" dirty="0"/>
          </a:p>
        </p:txBody>
      </p:sp>
      <p:sp>
        <p:nvSpPr>
          <p:cNvPr id="5" name="Shape 3"/>
          <p:cNvSpPr/>
          <p:nvPr/>
        </p:nvSpPr>
        <p:spPr>
          <a:xfrm>
            <a:off x="502920" y="1097280"/>
            <a:ext cx="8275320" cy="896112"/>
          </a:xfrm>
          <a:prstGeom prst="rect">
            <a:avLst/>
          </a:prstGeom>
          <a:solidFill>
            <a:srgbClr val="12194A"/>
          </a:solidFill>
          <a:ln w="12700">
            <a:solidFill>
              <a:srgbClr val="2A3580"/>
            </a:solidFill>
            <a:prstDash val="solid"/>
          </a:ln>
        </p:spPr>
      </p:sp>
      <p:sp>
        <p:nvSpPr>
          <p:cNvPr id="6" name="Text 4"/>
          <p:cNvSpPr/>
          <p:nvPr/>
        </p:nvSpPr>
        <p:spPr>
          <a:xfrm>
            <a:off x="566928" y="1170432"/>
            <a:ext cx="777240" cy="749808"/>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01</a:t>
            </a:r>
            <a:endParaRPr lang="en-US" sz="2800" dirty="0"/>
          </a:p>
        </p:txBody>
      </p:sp>
      <p:sp>
        <p:nvSpPr>
          <p:cNvPr id="7" name="Shape 5"/>
          <p:cNvSpPr/>
          <p:nvPr/>
        </p:nvSpPr>
        <p:spPr>
          <a:xfrm>
            <a:off x="1389888" y="1234440"/>
            <a:ext cx="0" cy="621792"/>
          </a:xfrm>
          <a:prstGeom prst="line">
            <a:avLst/>
          </a:prstGeom>
          <a:noFill/>
          <a:ln w="12700">
            <a:solidFill>
              <a:srgbClr val="2A3580"/>
            </a:solidFill>
            <a:prstDash val="solid"/>
          </a:ln>
        </p:spPr>
      </p:sp>
      <p:sp>
        <p:nvSpPr>
          <p:cNvPr id="8" name="Text 6"/>
          <p:cNvSpPr/>
          <p:nvPr/>
        </p:nvSpPr>
        <p:spPr>
          <a:xfrm>
            <a:off x="1527048" y="1170432"/>
            <a:ext cx="70866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Psychological safety is structural, not aspirational</a:t>
            </a:r>
            <a:endParaRPr lang="en-US" sz="1250" dirty="0"/>
          </a:p>
        </p:txBody>
      </p:sp>
      <p:sp>
        <p:nvSpPr>
          <p:cNvPr id="9" name="Text 7"/>
          <p:cNvSpPr/>
          <p:nvPr/>
        </p:nvSpPr>
        <p:spPr>
          <a:xfrm>
            <a:off x="1527048" y="1444752"/>
            <a:ext cx="7086600" cy="502920"/>
          </a:xfrm>
          <a:prstGeom prst="rect">
            <a:avLst/>
          </a:prstGeom>
          <a:noFill/>
          <a:ln/>
        </p:spPr>
        <p:txBody>
          <a:bodyPr wrap="square" lIns="0" tIns="0" rIns="0" bIns="0" rtlCol="0" anchor="ctr"/>
          <a:lstStyle/>
          <a:p>
            <a:pPr indent="0" marL="0">
              <a:buNone/>
            </a:pPr>
            <a:r>
              <a:rPr lang="en-US" sz="1050" dirty="0">
                <a:solidFill>
                  <a:srgbClr val="CADCFC"/>
                </a:solidFill>
                <a:latin typeface="Calibri" pitchFamily="34" charset="0"/>
                <a:ea typeface="Calibri" pitchFamily="34" charset="-122"/>
                <a:cs typeface="Calibri" pitchFamily="34" charset="-120"/>
              </a:rPr>
              <a:t>Managers stay; directors leave. That specific calibration matters — it removes positional authority without removing the people ICs actually work alongside day to day.</a:t>
            </a:r>
            <a:endParaRPr lang="en-US" sz="1050" dirty="0"/>
          </a:p>
        </p:txBody>
      </p:sp>
      <p:sp>
        <p:nvSpPr>
          <p:cNvPr id="10" name="Shape 8"/>
          <p:cNvSpPr/>
          <p:nvPr/>
        </p:nvSpPr>
        <p:spPr>
          <a:xfrm>
            <a:off x="502920" y="2075688"/>
            <a:ext cx="8275320" cy="896112"/>
          </a:xfrm>
          <a:prstGeom prst="rect">
            <a:avLst/>
          </a:prstGeom>
          <a:solidFill>
            <a:srgbClr val="12194A"/>
          </a:solidFill>
          <a:ln w="12700">
            <a:solidFill>
              <a:srgbClr val="2A3580"/>
            </a:solidFill>
            <a:prstDash val="solid"/>
          </a:ln>
        </p:spPr>
      </p:sp>
      <p:sp>
        <p:nvSpPr>
          <p:cNvPr id="11" name="Text 9"/>
          <p:cNvSpPr/>
          <p:nvPr/>
        </p:nvSpPr>
        <p:spPr>
          <a:xfrm>
            <a:off x="566928" y="2148840"/>
            <a:ext cx="777240" cy="749808"/>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02</a:t>
            </a:r>
            <a:endParaRPr lang="en-US" sz="2800" dirty="0"/>
          </a:p>
        </p:txBody>
      </p:sp>
      <p:sp>
        <p:nvSpPr>
          <p:cNvPr id="12" name="Shape 10"/>
          <p:cNvSpPr/>
          <p:nvPr/>
        </p:nvSpPr>
        <p:spPr>
          <a:xfrm>
            <a:off x="1389888" y="2212848"/>
            <a:ext cx="0" cy="621792"/>
          </a:xfrm>
          <a:prstGeom prst="line">
            <a:avLst/>
          </a:prstGeom>
          <a:noFill/>
          <a:ln w="12700">
            <a:solidFill>
              <a:srgbClr val="2A3580"/>
            </a:solidFill>
            <a:prstDash val="solid"/>
          </a:ln>
        </p:spPr>
      </p:sp>
      <p:sp>
        <p:nvSpPr>
          <p:cNvPr id="13" name="Text 11"/>
          <p:cNvSpPr/>
          <p:nvPr/>
        </p:nvSpPr>
        <p:spPr>
          <a:xfrm>
            <a:off x="1527048" y="2148840"/>
            <a:ext cx="70866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The evening event isn't optional</a:t>
            </a:r>
            <a:endParaRPr lang="en-US" sz="1250" dirty="0"/>
          </a:p>
        </p:txBody>
      </p:sp>
      <p:sp>
        <p:nvSpPr>
          <p:cNvPr id="14" name="Text 12"/>
          <p:cNvSpPr/>
          <p:nvPr/>
        </p:nvSpPr>
        <p:spPr>
          <a:xfrm>
            <a:off x="1527048" y="2423160"/>
            <a:ext cx="7086600" cy="502920"/>
          </a:xfrm>
          <a:prstGeom prst="rect">
            <a:avLst/>
          </a:prstGeom>
          <a:noFill/>
          <a:ln/>
        </p:spPr>
        <p:txBody>
          <a:bodyPr wrap="square" lIns="0" tIns="0" rIns="0" bIns="0" rtlCol="0" anchor="ctr"/>
          <a:lstStyle/>
          <a:p>
            <a:pPr indent="0" marL="0">
              <a:buNone/>
            </a:pPr>
            <a:r>
              <a:rPr lang="en-US" sz="1050" dirty="0">
                <a:solidFill>
                  <a:srgbClr val="CADCFC"/>
                </a:solidFill>
                <a:latin typeface="Calibri" pitchFamily="34" charset="0"/>
                <a:ea typeface="Calibri" pitchFamily="34" charset="-122"/>
                <a:cs typeface="Calibri" pitchFamily="34" charset="-120"/>
              </a:rPr>
              <a:t>After a day of surface-level agreement, shared meals and informal conversation unlock the candor that makes Day 2 prioritization real. It's the social infrastructure for the work.</a:t>
            </a:r>
            <a:endParaRPr lang="en-US" sz="1050" dirty="0"/>
          </a:p>
        </p:txBody>
      </p:sp>
      <p:sp>
        <p:nvSpPr>
          <p:cNvPr id="15" name="Shape 13"/>
          <p:cNvSpPr/>
          <p:nvPr/>
        </p:nvSpPr>
        <p:spPr>
          <a:xfrm>
            <a:off x="502920" y="3054096"/>
            <a:ext cx="8275320" cy="896112"/>
          </a:xfrm>
          <a:prstGeom prst="rect">
            <a:avLst/>
          </a:prstGeom>
          <a:solidFill>
            <a:srgbClr val="12194A"/>
          </a:solidFill>
          <a:ln w="12700">
            <a:solidFill>
              <a:srgbClr val="2A3580"/>
            </a:solidFill>
            <a:prstDash val="solid"/>
          </a:ln>
        </p:spPr>
      </p:sp>
      <p:sp>
        <p:nvSpPr>
          <p:cNvPr id="16" name="Text 14"/>
          <p:cNvSpPr/>
          <p:nvPr/>
        </p:nvSpPr>
        <p:spPr>
          <a:xfrm>
            <a:off x="566928" y="3127248"/>
            <a:ext cx="777240" cy="749808"/>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03</a:t>
            </a:r>
            <a:endParaRPr lang="en-US" sz="2800" dirty="0"/>
          </a:p>
        </p:txBody>
      </p:sp>
      <p:sp>
        <p:nvSpPr>
          <p:cNvPr id="17" name="Shape 15"/>
          <p:cNvSpPr/>
          <p:nvPr/>
        </p:nvSpPr>
        <p:spPr>
          <a:xfrm>
            <a:off x="1389888" y="3191256"/>
            <a:ext cx="0" cy="621792"/>
          </a:xfrm>
          <a:prstGeom prst="line">
            <a:avLst/>
          </a:prstGeom>
          <a:noFill/>
          <a:ln w="12700">
            <a:solidFill>
              <a:srgbClr val="2A3580"/>
            </a:solidFill>
            <a:prstDash val="solid"/>
          </a:ln>
        </p:spPr>
      </p:sp>
      <p:sp>
        <p:nvSpPr>
          <p:cNvPr id="18" name="Text 16"/>
          <p:cNvSpPr/>
          <p:nvPr/>
        </p:nvSpPr>
        <p:spPr>
          <a:xfrm>
            <a:off x="1527048" y="3127248"/>
            <a:ext cx="70866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Ownership transfers at the moment of creation</a:t>
            </a:r>
            <a:endParaRPr lang="en-US" sz="1250" dirty="0"/>
          </a:p>
        </p:txBody>
      </p:sp>
      <p:sp>
        <p:nvSpPr>
          <p:cNvPr id="19" name="Text 17"/>
          <p:cNvSpPr/>
          <p:nvPr/>
        </p:nvSpPr>
        <p:spPr>
          <a:xfrm>
            <a:off x="1527048" y="3401568"/>
            <a:ext cx="7086600" cy="502920"/>
          </a:xfrm>
          <a:prstGeom prst="rect">
            <a:avLst/>
          </a:prstGeom>
          <a:noFill/>
          <a:ln/>
        </p:spPr>
        <p:txBody>
          <a:bodyPr wrap="square" lIns="0" tIns="0" rIns="0" bIns="0" rtlCol="0" anchor="ctr"/>
          <a:lstStyle/>
          <a:p>
            <a:pPr indent="0" marL="0">
              <a:buNone/>
            </a:pPr>
            <a:r>
              <a:rPr lang="en-US" sz="1050" dirty="0">
                <a:solidFill>
                  <a:srgbClr val="CADCFC"/>
                </a:solidFill>
                <a:latin typeface="Calibri" pitchFamily="34" charset="0"/>
                <a:ea typeface="Calibri" pitchFamily="34" charset="-122"/>
                <a:cs typeface="Calibri" pitchFamily="34" charset="-120"/>
              </a:rPr>
              <a:t>A plan the team built is a plan the team defends. When engineers chose the work and committed to it in front of peers, follow-through is categorically higher.</a:t>
            </a:r>
            <a:endParaRPr lang="en-US" sz="1050" dirty="0"/>
          </a:p>
        </p:txBody>
      </p:sp>
      <p:sp>
        <p:nvSpPr>
          <p:cNvPr id="20" name="Shape 18"/>
          <p:cNvSpPr/>
          <p:nvPr/>
        </p:nvSpPr>
        <p:spPr>
          <a:xfrm>
            <a:off x="502920" y="4032504"/>
            <a:ext cx="8275320" cy="896112"/>
          </a:xfrm>
          <a:prstGeom prst="rect">
            <a:avLst/>
          </a:prstGeom>
          <a:solidFill>
            <a:srgbClr val="12194A"/>
          </a:solidFill>
          <a:ln w="12700">
            <a:solidFill>
              <a:srgbClr val="2A3580"/>
            </a:solidFill>
            <a:prstDash val="solid"/>
          </a:ln>
        </p:spPr>
      </p:sp>
      <p:sp>
        <p:nvSpPr>
          <p:cNvPr id="21" name="Text 19"/>
          <p:cNvSpPr/>
          <p:nvPr/>
        </p:nvSpPr>
        <p:spPr>
          <a:xfrm>
            <a:off x="566928" y="4105656"/>
            <a:ext cx="777240" cy="749808"/>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04</a:t>
            </a:r>
            <a:endParaRPr lang="en-US" sz="2800" dirty="0"/>
          </a:p>
        </p:txBody>
      </p:sp>
      <p:sp>
        <p:nvSpPr>
          <p:cNvPr id="22" name="Shape 20"/>
          <p:cNvSpPr/>
          <p:nvPr/>
        </p:nvSpPr>
        <p:spPr>
          <a:xfrm>
            <a:off x="1389888" y="4169664"/>
            <a:ext cx="0" cy="621792"/>
          </a:xfrm>
          <a:prstGeom prst="line">
            <a:avLst/>
          </a:prstGeom>
          <a:noFill/>
          <a:ln w="12700">
            <a:solidFill>
              <a:srgbClr val="2A3580"/>
            </a:solidFill>
            <a:prstDash val="solid"/>
          </a:ln>
        </p:spPr>
      </p:sp>
      <p:sp>
        <p:nvSpPr>
          <p:cNvPr id="23" name="Text 21"/>
          <p:cNvSpPr/>
          <p:nvPr/>
        </p:nvSpPr>
        <p:spPr>
          <a:xfrm>
            <a:off x="1527048" y="4105656"/>
            <a:ext cx="7086600" cy="27432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The roadmap was already aligned — the process made it visible</a:t>
            </a:r>
            <a:endParaRPr lang="en-US" sz="1250" dirty="0"/>
          </a:p>
        </p:txBody>
      </p:sp>
      <p:sp>
        <p:nvSpPr>
          <p:cNvPr id="24" name="Text 22"/>
          <p:cNvSpPr/>
          <p:nvPr/>
        </p:nvSpPr>
        <p:spPr>
          <a:xfrm>
            <a:off x="1527048" y="4379976"/>
            <a:ext cx="7086600" cy="502920"/>
          </a:xfrm>
          <a:prstGeom prst="rect">
            <a:avLst/>
          </a:prstGeom>
          <a:noFill/>
          <a:ln/>
        </p:spPr>
        <p:txBody>
          <a:bodyPr wrap="square" lIns="0" tIns="0" rIns="0" bIns="0" rtlCol="0" anchor="ctr"/>
          <a:lstStyle/>
          <a:p>
            <a:pPr indent="0" marL="0">
              <a:buNone/>
            </a:pPr>
            <a:r>
              <a:rPr lang="en-US" sz="1050" dirty="0">
                <a:solidFill>
                  <a:srgbClr val="CADCFC"/>
                </a:solidFill>
                <a:latin typeface="Calibri" pitchFamily="34" charset="0"/>
                <a:ea typeface="Calibri" pitchFamily="34" charset="-122"/>
                <a:cs typeface="Calibri" pitchFamily="34" charset="-120"/>
              </a:rPr>
              <a:t>Consistently, leadership's actual roadmap matched what engineers believed mattered. The process didn't create alignment; it revealed it. That revelation is what drove adoption of suggested changes.</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201168" cy="960120"/>
          </a:xfrm>
          <a:prstGeom prst="rect">
            <a:avLst/>
          </a:prstGeom>
          <a:solidFill>
            <a:srgbClr val="D94F3D"/>
          </a:solidFill>
          <a:ln w="12700">
            <a:solidFill>
              <a:srgbClr val="D94F3D"/>
            </a:solidFill>
            <a:prstDash val="solid"/>
          </a:ln>
        </p:spPr>
      </p:sp>
      <p:sp>
        <p:nvSpPr>
          <p:cNvPr id="4" name="Text 2"/>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WHAT DIDN'T WORK</a:t>
            </a:r>
            <a:endParaRPr lang="en-US" sz="2000" dirty="0"/>
          </a:p>
        </p:txBody>
      </p:sp>
      <p:sp>
        <p:nvSpPr>
          <p:cNvPr id="5" name="Text 3"/>
          <p:cNvSpPr/>
          <p:nvPr/>
        </p:nvSpPr>
        <p:spPr>
          <a:xfrm>
            <a:off x="365760" y="1078992"/>
            <a:ext cx="8412480" cy="347472"/>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Two failure modes worth being honest about.</a:t>
            </a:r>
            <a:endParaRPr lang="en-US" sz="1300" dirty="0"/>
          </a:p>
        </p:txBody>
      </p:sp>
      <p:sp>
        <p:nvSpPr>
          <p:cNvPr id="6" name="Shape 4"/>
          <p:cNvSpPr/>
          <p:nvPr/>
        </p:nvSpPr>
        <p:spPr>
          <a:xfrm>
            <a:off x="274320" y="1572768"/>
            <a:ext cx="8595360" cy="150876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274320" y="1572768"/>
            <a:ext cx="91440" cy="1508760"/>
          </a:xfrm>
          <a:prstGeom prst="rect">
            <a:avLst/>
          </a:prstGeom>
          <a:solidFill>
            <a:srgbClr val="D94F3D"/>
          </a:solidFill>
          <a:ln w="12700">
            <a:solidFill>
              <a:srgbClr val="D94F3D"/>
            </a:solidFill>
            <a:prstDash val="solid"/>
          </a:ln>
        </p:spPr>
      </p:sp>
      <p:sp>
        <p:nvSpPr>
          <p:cNvPr id="8" name="Text 6"/>
          <p:cNvSpPr/>
          <p:nvPr/>
        </p:nvSpPr>
        <p:spPr>
          <a:xfrm>
            <a:off x="502920" y="1664208"/>
            <a:ext cx="8138160" cy="301752"/>
          </a:xfrm>
          <a:prstGeom prst="rect">
            <a:avLst/>
          </a:prstGeom>
          <a:noFill/>
          <a:ln/>
        </p:spPr>
        <p:txBody>
          <a:bodyPr wrap="square" lIns="0" tIns="0" rIns="0" bIns="0" rtlCol="0" anchor="ctr"/>
          <a:lstStyle/>
          <a:p>
            <a:pPr indent="0" marL="0">
              <a:buNone/>
            </a:pPr>
            <a:r>
              <a:rPr lang="en-US" sz="1600" b="1" dirty="0">
                <a:solidFill>
                  <a:srgbClr val="1E2761"/>
                </a:solidFill>
                <a:latin typeface="Georgia" pitchFamily="34" charset="0"/>
                <a:ea typeface="Georgia" pitchFamily="34" charset="-122"/>
                <a:cs typeface="Georgia" pitchFamily="34" charset="-120"/>
              </a:rPr>
              <a:t>Large ideas had no path forward</a:t>
            </a:r>
            <a:endParaRPr lang="en-US" sz="1600" dirty="0"/>
          </a:p>
        </p:txBody>
      </p:sp>
      <p:sp>
        <p:nvSpPr>
          <p:cNvPr id="9" name="Text 7"/>
          <p:cNvSpPr/>
          <p:nvPr/>
        </p:nvSpPr>
        <p:spPr>
          <a:xfrm>
            <a:off x="502920" y="1984248"/>
            <a:ext cx="8138160" cy="868680"/>
          </a:xfrm>
          <a:prstGeom prst="rect">
            <a:avLst/>
          </a:prstGeom>
          <a:noFill/>
          <a:ln/>
        </p:spPr>
        <p:txBody>
          <a:bodyPr wrap="square" lIns="0" tIns="0" rIns="0" bIns="0" rtlCol="0" anchor="ctr"/>
          <a:lstStyle/>
          <a:p>
            <a:pPr indent="0" marL="0">
              <a:buNone/>
            </a:pPr>
            <a:r>
              <a:rPr lang="en-US" sz="1100" dirty="0">
                <a:solidFill>
                  <a:srgbClr val="3A3A5C"/>
                </a:solidFill>
                <a:latin typeface="Calibri" pitchFamily="34" charset="0"/>
                <a:ea typeface="Calibri" pitchFamily="34" charset="-122"/>
                <a:cs typeface="Calibri" pitchFamily="34" charset="-120"/>
              </a:rPr>
              <a:t>The team had real energy — especially a remote location intelligence team with deep specialized knowledge that rarely got a platform. For them, this session was the first time that expertise had a genuine voice. That made the failure worse: none of their ideas made it into the backlog, none were attempted, and all that domain knowledge was ignored again. Creating belief you can't back up is more damaging than never asking.</a:t>
            </a:r>
            <a:endParaRPr lang="en-US" sz="1100" dirty="0"/>
          </a:p>
        </p:txBody>
      </p:sp>
      <p:sp>
        <p:nvSpPr>
          <p:cNvPr id="10" name="Shape 8"/>
          <p:cNvSpPr/>
          <p:nvPr/>
        </p:nvSpPr>
        <p:spPr>
          <a:xfrm>
            <a:off x="502920" y="2788920"/>
            <a:ext cx="7955280" cy="256032"/>
          </a:xfrm>
          <a:prstGeom prst="rect">
            <a:avLst/>
          </a:prstGeom>
          <a:solidFill>
            <a:srgbClr val="EEF2FF"/>
          </a:solidFill>
          <a:ln w="12700">
            <a:solidFill>
              <a:srgbClr val="D0D8F0"/>
            </a:solidFill>
            <a:prstDash val="solid"/>
          </a:ln>
        </p:spPr>
      </p:sp>
      <p:sp>
        <p:nvSpPr>
          <p:cNvPr id="11" name="Text 9"/>
          <p:cNvSpPr/>
          <p:nvPr/>
        </p:nvSpPr>
        <p:spPr>
          <a:xfrm>
            <a:off x="658368" y="2816352"/>
            <a:ext cx="7635240" cy="201168"/>
          </a:xfrm>
          <a:prstGeom prst="rect">
            <a:avLst/>
          </a:prstGeom>
          <a:noFill/>
          <a:ln/>
        </p:spPr>
        <p:txBody>
          <a:bodyPr wrap="square" lIns="0" tIns="0" rIns="0" bIns="0" rtlCol="0" anchor="ctr"/>
          <a:lstStyle/>
          <a:p>
            <a:pPr indent="0" marL="0">
              <a:buNone/>
            </a:pPr>
            <a:r>
              <a:rPr lang="en-US" sz="950" dirty="0">
                <a:solidFill>
                  <a:srgbClr val="1E2761"/>
                </a:solidFill>
                <a:latin typeface="Calibri" pitchFamily="34" charset="0"/>
                <a:ea typeface="Calibri" pitchFamily="34" charset="-122"/>
                <a:cs typeface="Calibri" pitchFamily="34" charset="-120"/>
              </a:rPr>
              <a:t>Fix: Create a 'big bets' track. Assign a sponsor and timeline for each — or explicitly kill them in the room so the team has closure.</a:t>
            </a:r>
            <a:endParaRPr lang="en-US" sz="950" dirty="0"/>
          </a:p>
        </p:txBody>
      </p:sp>
      <p:sp>
        <p:nvSpPr>
          <p:cNvPr id="12" name="Shape 10"/>
          <p:cNvSpPr/>
          <p:nvPr/>
        </p:nvSpPr>
        <p:spPr>
          <a:xfrm>
            <a:off x="274320" y="3246120"/>
            <a:ext cx="8595360" cy="150876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3" name="Shape 11"/>
          <p:cNvSpPr/>
          <p:nvPr/>
        </p:nvSpPr>
        <p:spPr>
          <a:xfrm>
            <a:off x="274320" y="3246120"/>
            <a:ext cx="91440" cy="1508760"/>
          </a:xfrm>
          <a:prstGeom prst="rect">
            <a:avLst/>
          </a:prstGeom>
          <a:solidFill>
            <a:srgbClr val="D94F3D"/>
          </a:solidFill>
          <a:ln w="12700">
            <a:solidFill>
              <a:srgbClr val="D94F3D"/>
            </a:solidFill>
            <a:prstDash val="solid"/>
          </a:ln>
        </p:spPr>
      </p:sp>
      <p:sp>
        <p:nvSpPr>
          <p:cNvPr id="14" name="Text 12"/>
          <p:cNvSpPr/>
          <p:nvPr/>
        </p:nvSpPr>
        <p:spPr>
          <a:xfrm>
            <a:off x="502920" y="3337560"/>
            <a:ext cx="8138160" cy="301752"/>
          </a:xfrm>
          <a:prstGeom prst="rect">
            <a:avLst/>
          </a:prstGeom>
          <a:noFill/>
          <a:ln/>
        </p:spPr>
        <p:txBody>
          <a:bodyPr wrap="square" lIns="0" tIns="0" rIns="0" bIns="0" rtlCol="0" anchor="ctr"/>
          <a:lstStyle/>
          <a:p>
            <a:pPr indent="0" marL="0">
              <a:buNone/>
            </a:pPr>
            <a:r>
              <a:rPr lang="en-US" sz="1600" b="1" dirty="0">
                <a:solidFill>
                  <a:srgbClr val="1E2761"/>
                </a:solidFill>
                <a:latin typeface="Georgia" pitchFamily="34" charset="0"/>
                <a:ea typeface="Georgia" pitchFamily="34" charset="-122"/>
                <a:cs typeface="Georgia" pitchFamily="34" charset="-120"/>
              </a:rPr>
              <a:t>Institutional memory gap</a:t>
            </a:r>
            <a:endParaRPr lang="en-US" sz="1600" dirty="0"/>
          </a:p>
        </p:txBody>
      </p:sp>
      <p:sp>
        <p:nvSpPr>
          <p:cNvPr id="15" name="Text 13"/>
          <p:cNvSpPr/>
          <p:nvPr/>
        </p:nvSpPr>
        <p:spPr>
          <a:xfrm>
            <a:off x="502920" y="3657600"/>
            <a:ext cx="8138160" cy="804672"/>
          </a:xfrm>
          <a:prstGeom prst="rect">
            <a:avLst/>
          </a:prstGeom>
          <a:noFill/>
          <a:ln/>
        </p:spPr>
        <p:txBody>
          <a:bodyPr wrap="square" lIns="0" tIns="0" rIns="0" bIns="0" rtlCol="0" anchor="ctr"/>
          <a:lstStyle/>
          <a:p>
            <a:pPr indent="0" marL="0">
              <a:buNone/>
            </a:pPr>
            <a:r>
              <a:rPr lang="en-US" sz="1100" dirty="0">
                <a:solidFill>
                  <a:srgbClr val="3A3A5C"/>
                </a:solidFill>
                <a:latin typeface="Calibri" pitchFamily="34" charset="0"/>
                <a:ea typeface="Calibri" pitchFamily="34" charset="-122"/>
                <a:cs typeface="Calibri" pitchFamily="34" charset="-120"/>
              </a:rPr>
              <a:t>Ideas that had already been tried and failed kept resurfacing — same framing, same energy as the first time. Engineers proposing them weren't aware of the prior attempts. This wasted session time and eroded trust when leadership had to repeatedly explain why something couldn't be done.</a:t>
            </a:r>
            <a:endParaRPr lang="en-US" sz="1100" dirty="0"/>
          </a:p>
        </p:txBody>
      </p:sp>
      <p:sp>
        <p:nvSpPr>
          <p:cNvPr id="16" name="Shape 14"/>
          <p:cNvSpPr/>
          <p:nvPr/>
        </p:nvSpPr>
        <p:spPr>
          <a:xfrm>
            <a:off x="502920" y="4535424"/>
            <a:ext cx="7955280" cy="256032"/>
          </a:xfrm>
          <a:prstGeom prst="rect">
            <a:avLst/>
          </a:prstGeom>
          <a:solidFill>
            <a:srgbClr val="EEF2FF"/>
          </a:solidFill>
          <a:ln w="12700">
            <a:solidFill>
              <a:srgbClr val="D0D8F0"/>
            </a:solidFill>
            <a:prstDash val="solid"/>
          </a:ln>
        </p:spPr>
      </p:sp>
      <p:sp>
        <p:nvSpPr>
          <p:cNvPr id="17" name="Text 15"/>
          <p:cNvSpPr/>
          <p:nvPr/>
        </p:nvSpPr>
        <p:spPr>
          <a:xfrm>
            <a:off x="658368" y="4562856"/>
            <a:ext cx="7635240" cy="201168"/>
          </a:xfrm>
          <a:prstGeom prst="rect">
            <a:avLst/>
          </a:prstGeom>
          <a:noFill/>
          <a:ln/>
        </p:spPr>
        <p:txBody>
          <a:bodyPr wrap="square" lIns="0" tIns="0" rIns="0" bIns="0" rtlCol="0" anchor="ctr"/>
          <a:lstStyle/>
          <a:p>
            <a:pPr indent="0" marL="0">
              <a:buNone/>
            </a:pPr>
            <a:r>
              <a:rPr lang="en-US" sz="950" dirty="0">
                <a:solidFill>
                  <a:srgbClr val="1E2761"/>
                </a:solidFill>
                <a:latin typeface="Calibri" pitchFamily="34" charset="0"/>
                <a:ea typeface="Calibri" pitchFamily="34" charset="-122"/>
                <a:cs typeface="Calibri" pitchFamily="34" charset="-120"/>
              </a:rPr>
              <a:t>Fix: Maintain a living 'tried and learned' doc. Brief the team on it before each session — 30 min of pre-read saves hours of circular debate.</a:t>
            </a:r>
            <a:endParaRPr lang="en-US" sz="9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256032"/>
            <a:ext cx="8229600" cy="384048"/>
          </a:xfrm>
          <a:prstGeom prst="rect">
            <a:avLst/>
          </a:prstGeom>
          <a:noFill/>
          <a:ln/>
        </p:spPr>
        <p:txBody>
          <a:bodyPr wrap="square" lIns="0" tIns="0" rIns="0" bIns="0" rtlCol="0" anchor="ctr"/>
          <a:lstStyle/>
          <a:p>
            <a:pPr indent="0" marL="0">
              <a:buNone/>
            </a:pPr>
            <a:r>
              <a:rPr lang="en-US" sz="1300" spc="400" kern="0" dirty="0">
                <a:solidFill>
                  <a:srgbClr val="CADCFC"/>
                </a:solidFill>
                <a:latin typeface="Calibri" pitchFamily="34" charset="0"/>
                <a:ea typeface="Calibri" pitchFamily="34" charset="-122"/>
                <a:cs typeface="Calibri" pitchFamily="34" charset="-120"/>
              </a:rPr>
              <a:t>EVOLUTION</a:t>
            </a:r>
            <a:endParaRPr lang="en-US" sz="1300" dirty="0"/>
          </a:p>
        </p:txBody>
      </p:sp>
      <p:sp>
        <p:nvSpPr>
          <p:cNvPr id="4" name="Text 2"/>
          <p:cNvSpPr/>
          <p:nvPr/>
        </p:nvSpPr>
        <p:spPr>
          <a:xfrm>
            <a:off x="502920" y="621792"/>
            <a:ext cx="7772400" cy="384048"/>
          </a:xfrm>
          <a:prstGeom prst="rect">
            <a:avLst/>
          </a:prstGeom>
          <a:noFill/>
          <a:ln/>
        </p:spPr>
        <p:txBody>
          <a:bodyPr wrap="square" lIns="0" tIns="0" rIns="0" bIns="0" rtlCol="0" anchor="ctr"/>
          <a:lstStyle/>
          <a:p>
            <a:pPr indent="0" marL="0">
              <a:buNone/>
            </a:pPr>
            <a:r>
              <a:rPr lang="en-US" sz="1700" i="1" dirty="0">
                <a:solidFill>
                  <a:srgbClr val="FFFFFF"/>
                </a:solidFill>
                <a:latin typeface="Georgia" pitchFamily="34" charset="0"/>
                <a:ea typeface="Georgia" pitchFamily="34" charset="-122"/>
                <a:cs typeface="Georgia" pitchFamily="34" charset="-120"/>
              </a:rPr>
              <a:t>COVID forced a hybrid version — and it worked</a:t>
            </a:r>
            <a:endParaRPr lang="en-US" sz="1700" dirty="0"/>
          </a:p>
        </p:txBody>
      </p:sp>
      <p:sp>
        <p:nvSpPr>
          <p:cNvPr id="5" name="Shape 3"/>
          <p:cNvSpPr/>
          <p:nvPr/>
        </p:nvSpPr>
        <p:spPr>
          <a:xfrm>
            <a:off x="502920" y="1143000"/>
            <a:ext cx="3794760" cy="3749040"/>
          </a:xfrm>
          <a:prstGeom prst="rect">
            <a:avLst/>
          </a:prstGeom>
          <a:solidFill>
            <a:srgbClr val="12194A"/>
          </a:solidFill>
          <a:ln w="12700">
            <a:solidFill>
              <a:srgbClr val="2A3580"/>
            </a:solidFill>
            <a:prstDash val="solid"/>
          </a:ln>
        </p:spPr>
      </p:sp>
      <p:sp>
        <p:nvSpPr>
          <p:cNvPr id="6" name="Text 4"/>
          <p:cNvSpPr/>
          <p:nvPr/>
        </p:nvSpPr>
        <p:spPr>
          <a:xfrm>
            <a:off x="502920" y="1143000"/>
            <a:ext cx="3794760" cy="384048"/>
          </a:xfrm>
          <a:prstGeom prst="rect">
            <a:avLst/>
          </a:prstGeom>
          <a:noFill/>
          <a:ln/>
        </p:spPr>
        <p:txBody>
          <a:bodyPr wrap="square" lIns="0" tIns="0" rIns="0" bIns="0" rtlCol="0" anchor="ctr"/>
          <a:lstStyle/>
          <a:p>
            <a:pPr algn="ctr" indent="0" marL="0">
              <a:buNone/>
            </a:pPr>
            <a:r>
              <a:rPr lang="en-US" sz="1100" b="1" spc="300" kern="0" dirty="0">
                <a:solidFill>
                  <a:srgbClr val="7B8EC8"/>
                </a:solidFill>
                <a:latin typeface="Calibri" pitchFamily="34" charset="0"/>
                <a:ea typeface="Calibri" pitchFamily="34" charset="-122"/>
                <a:cs typeface="Calibri" pitchFamily="34" charset="-120"/>
              </a:rPr>
              <a:t>WHAT CHANGED</a:t>
            </a:r>
            <a:endParaRPr lang="en-US" sz="1100" dirty="0"/>
          </a:p>
        </p:txBody>
      </p:sp>
      <p:sp>
        <p:nvSpPr>
          <p:cNvPr id="7" name="Shape 5"/>
          <p:cNvSpPr/>
          <p:nvPr/>
        </p:nvSpPr>
        <p:spPr>
          <a:xfrm>
            <a:off x="502920" y="1527048"/>
            <a:ext cx="3794760" cy="0"/>
          </a:xfrm>
          <a:prstGeom prst="line">
            <a:avLst/>
          </a:prstGeom>
          <a:noFill/>
          <a:ln w="12700">
            <a:solidFill>
              <a:srgbClr val="2A3580"/>
            </a:solidFill>
            <a:prstDash val="solid"/>
          </a:ln>
        </p:spPr>
      </p:sp>
      <p:sp>
        <p:nvSpPr>
          <p:cNvPr id="8" name="Text 6"/>
          <p:cNvSpPr/>
          <p:nvPr/>
        </p:nvSpPr>
        <p:spPr>
          <a:xfrm>
            <a:off x="658368" y="1664208"/>
            <a:ext cx="3456432" cy="24688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Compressed to 1 day</a:t>
            </a:r>
            <a:endParaRPr lang="en-US" sz="1150" dirty="0"/>
          </a:p>
        </p:txBody>
      </p:sp>
      <p:sp>
        <p:nvSpPr>
          <p:cNvPr id="9" name="Text 7"/>
          <p:cNvSpPr/>
          <p:nvPr/>
        </p:nvSpPr>
        <p:spPr>
          <a:xfrm>
            <a:off x="658368" y="1920240"/>
            <a:ext cx="3456432" cy="43891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Remote participation made a multi-day format impractical. The session tightened to a single day.</a:t>
            </a:r>
            <a:endParaRPr lang="en-US" sz="1000" dirty="0"/>
          </a:p>
        </p:txBody>
      </p:sp>
      <p:sp>
        <p:nvSpPr>
          <p:cNvPr id="10" name="Text 8"/>
          <p:cNvSpPr/>
          <p:nvPr/>
        </p:nvSpPr>
        <p:spPr>
          <a:xfrm>
            <a:off x="658368" y="2450592"/>
            <a:ext cx="3456432" cy="24688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Design team led facilitation</a:t>
            </a:r>
            <a:endParaRPr lang="en-US" sz="1150" dirty="0"/>
          </a:p>
        </p:txBody>
      </p:sp>
      <p:sp>
        <p:nvSpPr>
          <p:cNvPr id="11" name="Text 9"/>
          <p:cNvSpPr/>
          <p:nvPr/>
        </p:nvSpPr>
        <p:spPr>
          <a:xfrm>
            <a:off x="658368" y="2706624"/>
            <a:ext cx="3456432" cy="43891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Ownership of the session shifted to the design team, who ran the format end-to-end.</a:t>
            </a:r>
            <a:endParaRPr lang="en-US" sz="1000" dirty="0"/>
          </a:p>
        </p:txBody>
      </p:sp>
      <p:sp>
        <p:nvSpPr>
          <p:cNvPr id="12" name="Text 10"/>
          <p:cNvSpPr/>
          <p:nvPr/>
        </p:nvSpPr>
        <p:spPr>
          <a:xfrm>
            <a:off x="658368" y="3236976"/>
            <a:ext cx="3456432" cy="24688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Figma replaced physical post-its</a:t>
            </a:r>
            <a:endParaRPr lang="en-US" sz="1150" dirty="0"/>
          </a:p>
        </p:txBody>
      </p:sp>
      <p:sp>
        <p:nvSpPr>
          <p:cNvPr id="13" name="Text 11"/>
          <p:cNvSpPr/>
          <p:nvPr/>
        </p:nvSpPr>
        <p:spPr>
          <a:xfrm>
            <a:off x="658368" y="3493008"/>
            <a:ext cx="3456432" cy="43891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The post-it note strategy moved entirely into Figma — same spatial ideation model, virtual canvas.</a:t>
            </a:r>
            <a:endParaRPr lang="en-US" sz="1000" dirty="0"/>
          </a:p>
        </p:txBody>
      </p:sp>
      <p:sp>
        <p:nvSpPr>
          <p:cNvPr id="14" name="Text 12"/>
          <p:cNvSpPr/>
          <p:nvPr/>
        </p:nvSpPr>
        <p:spPr>
          <a:xfrm>
            <a:off x="658368" y="4023360"/>
            <a:ext cx="3456432" cy="246888"/>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Async pre-work became essential</a:t>
            </a:r>
            <a:endParaRPr lang="en-US" sz="1150" dirty="0"/>
          </a:p>
        </p:txBody>
      </p:sp>
      <p:sp>
        <p:nvSpPr>
          <p:cNvPr id="15" name="Text 13"/>
          <p:cNvSpPr/>
          <p:nvPr/>
        </p:nvSpPr>
        <p:spPr>
          <a:xfrm>
            <a:off x="658368" y="4279392"/>
            <a:ext cx="3456432" cy="43891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Without hallway conversations and a shared physical space, pre-session context-setting had to happen before the day started.</a:t>
            </a:r>
            <a:endParaRPr lang="en-US" sz="1000" dirty="0"/>
          </a:p>
        </p:txBody>
      </p:sp>
      <p:sp>
        <p:nvSpPr>
          <p:cNvPr id="16" name="Shape 14"/>
          <p:cNvSpPr/>
          <p:nvPr/>
        </p:nvSpPr>
        <p:spPr>
          <a:xfrm>
            <a:off x="4663440" y="1143000"/>
            <a:ext cx="4160520" cy="374904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7" name="Text 15"/>
          <p:cNvSpPr/>
          <p:nvPr/>
        </p:nvSpPr>
        <p:spPr>
          <a:xfrm>
            <a:off x="4663440" y="1143000"/>
            <a:ext cx="4160520" cy="384048"/>
          </a:xfrm>
          <a:prstGeom prst="rect">
            <a:avLst/>
          </a:prstGeom>
          <a:noFill/>
          <a:ln/>
        </p:spPr>
        <p:txBody>
          <a:bodyPr wrap="square" lIns="0" tIns="0" rIns="0" bIns="0" rtlCol="0" anchor="ctr"/>
          <a:lstStyle/>
          <a:p>
            <a:pPr algn="ctr" indent="0" marL="0">
              <a:buNone/>
            </a:pPr>
            <a:r>
              <a:rPr lang="en-US" sz="1100" b="1" spc="300" kern="0" dirty="0">
                <a:solidFill>
                  <a:srgbClr val="1E2761"/>
                </a:solidFill>
                <a:latin typeface="Calibri" pitchFamily="34" charset="0"/>
                <a:ea typeface="Calibri" pitchFamily="34" charset="-122"/>
                <a:cs typeface="Calibri" pitchFamily="34" charset="-120"/>
              </a:rPr>
              <a:t>WHAT STAYED THE SAME</a:t>
            </a:r>
            <a:endParaRPr lang="en-US" sz="1100" dirty="0"/>
          </a:p>
        </p:txBody>
      </p:sp>
      <p:sp>
        <p:nvSpPr>
          <p:cNvPr id="18" name="Shape 16"/>
          <p:cNvSpPr/>
          <p:nvPr/>
        </p:nvSpPr>
        <p:spPr>
          <a:xfrm>
            <a:off x="4663440" y="1527048"/>
            <a:ext cx="4160520" cy="0"/>
          </a:xfrm>
          <a:prstGeom prst="line">
            <a:avLst/>
          </a:prstGeom>
          <a:noFill/>
          <a:ln w="12700">
            <a:solidFill>
              <a:srgbClr val="D0D8F0"/>
            </a:solidFill>
            <a:prstDash val="solid"/>
          </a:ln>
        </p:spPr>
      </p:sp>
      <p:sp>
        <p:nvSpPr>
          <p:cNvPr id="19" name="Shape 17"/>
          <p:cNvSpPr/>
          <p:nvPr/>
        </p:nvSpPr>
        <p:spPr>
          <a:xfrm>
            <a:off x="4736592" y="1700784"/>
            <a:ext cx="54864" cy="594360"/>
          </a:xfrm>
          <a:prstGeom prst="rect">
            <a:avLst/>
          </a:prstGeom>
          <a:solidFill>
            <a:srgbClr val="F4A261"/>
          </a:solidFill>
          <a:ln w="12700">
            <a:solidFill>
              <a:srgbClr val="F4A261"/>
            </a:solidFill>
            <a:prstDash val="solid"/>
          </a:ln>
        </p:spPr>
      </p:sp>
      <p:sp>
        <p:nvSpPr>
          <p:cNvPr id="20" name="Text 18"/>
          <p:cNvSpPr/>
          <p:nvPr/>
        </p:nvSpPr>
        <p:spPr>
          <a:xfrm>
            <a:off x="4864608" y="1664208"/>
            <a:ext cx="3822192" cy="246888"/>
          </a:xfrm>
          <a:prstGeom prst="rect">
            <a:avLst/>
          </a:prstGeom>
          <a:noFill/>
          <a:ln/>
        </p:spPr>
        <p:txBody>
          <a:bodyPr wrap="square" lIns="0" tIns="0" rIns="0" bIns="0" rtlCol="0" anchor="ctr"/>
          <a:lstStyle/>
          <a:p>
            <a:pPr indent="0" marL="0">
              <a:buNone/>
            </a:pPr>
            <a:r>
              <a:rPr lang="en-US" sz="1150" b="1" dirty="0">
                <a:solidFill>
                  <a:srgbClr val="1E2761"/>
                </a:solidFill>
                <a:latin typeface="Calibri" pitchFamily="34" charset="0"/>
                <a:ea typeface="Calibri" pitchFamily="34" charset="-122"/>
                <a:cs typeface="Calibri" pitchFamily="34" charset="-120"/>
              </a:rPr>
              <a:t>Bottom-up format</a:t>
            </a:r>
            <a:endParaRPr lang="en-US" sz="1150" dirty="0"/>
          </a:p>
        </p:txBody>
      </p:sp>
      <p:sp>
        <p:nvSpPr>
          <p:cNvPr id="21" name="Text 19"/>
          <p:cNvSpPr/>
          <p:nvPr/>
        </p:nvSpPr>
        <p:spPr>
          <a:xfrm>
            <a:off x="4864608" y="1920240"/>
            <a:ext cx="3822192"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ICs still drove the proposals. No top-down pre-loading of the agenda.</a:t>
            </a:r>
            <a:endParaRPr lang="en-US" sz="1000" dirty="0"/>
          </a:p>
        </p:txBody>
      </p:sp>
      <p:sp>
        <p:nvSpPr>
          <p:cNvPr id="22" name="Shape 20"/>
          <p:cNvSpPr/>
          <p:nvPr/>
        </p:nvSpPr>
        <p:spPr>
          <a:xfrm>
            <a:off x="4736592" y="2487168"/>
            <a:ext cx="54864" cy="594360"/>
          </a:xfrm>
          <a:prstGeom prst="rect">
            <a:avLst/>
          </a:prstGeom>
          <a:solidFill>
            <a:srgbClr val="F4A261"/>
          </a:solidFill>
          <a:ln w="12700">
            <a:solidFill>
              <a:srgbClr val="F4A261"/>
            </a:solidFill>
            <a:prstDash val="solid"/>
          </a:ln>
        </p:spPr>
      </p:sp>
      <p:sp>
        <p:nvSpPr>
          <p:cNvPr id="23" name="Text 21"/>
          <p:cNvSpPr/>
          <p:nvPr/>
        </p:nvSpPr>
        <p:spPr>
          <a:xfrm>
            <a:off x="4864608" y="2450592"/>
            <a:ext cx="3822192" cy="246888"/>
          </a:xfrm>
          <a:prstGeom prst="rect">
            <a:avLst/>
          </a:prstGeom>
          <a:noFill/>
          <a:ln/>
        </p:spPr>
        <p:txBody>
          <a:bodyPr wrap="square" lIns="0" tIns="0" rIns="0" bIns="0" rtlCol="0" anchor="ctr"/>
          <a:lstStyle/>
          <a:p>
            <a:pPr indent="0" marL="0">
              <a:buNone/>
            </a:pPr>
            <a:r>
              <a:rPr lang="en-US" sz="1150" b="1" dirty="0">
                <a:solidFill>
                  <a:srgbClr val="1E2761"/>
                </a:solidFill>
                <a:latin typeface="Calibri" pitchFamily="34" charset="0"/>
                <a:ea typeface="Calibri" pitchFamily="34" charset="-122"/>
                <a:cs typeface="Calibri" pitchFamily="34" charset="-120"/>
              </a:rPr>
              <a:t>Director+ left the session</a:t>
            </a:r>
            <a:endParaRPr lang="en-US" sz="1150" dirty="0"/>
          </a:p>
        </p:txBody>
      </p:sp>
      <p:sp>
        <p:nvSpPr>
          <p:cNvPr id="24" name="Text 22"/>
          <p:cNvSpPr/>
          <p:nvPr/>
        </p:nvSpPr>
        <p:spPr>
          <a:xfrm>
            <a:off x="4864608" y="2706624"/>
            <a:ext cx="3822192"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Psychological safety structure preserved — facilitation by design team reinforced this.</a:t>
            </a:r>
            <a:endParaRPr lang="en-US" sz="1000" dirty="0"/>
          </a:p>
        </p:txBody>
      </p:sp>
      <p:sp>
        <p:nvSpPr>
          <p:cNvPr id="25" name="Shape 23"/>
          <p:cNvSpPr/>
          <p:nvPr/>
        </p:nvSpPr>
        <p:spPr>
          <a:xfrm>
            <a:off x="4736592" y="3273552"/>
            <a:ext cx="54864" cy="594360"/>
          </a:xfrm>
          <a:prstGeom prst="rect">
            <a:avLst/>
          </a:prstGeom>
          <a:solidFill>
            <a:srgbClr val="F4A261"/>
          </a:solidFill>
          <a:ln w="12700">
            <a:solidFill>
              <a:srgbClr val="F4A261"/>
            </a:solidFill>
            <a:prstDash val="solid"/>
          </a:ln>
        </p:spPr>
      </p:sp>
      <p:sp>
        <p:nvSpPr>
          <p:cNvPr id="26" name="Text 24"/>
          <p:cNvSpPr/>
          <p:nvPr/>
        </p:nvSpPr>
        <p:spPr>
          <a:xfrm>
            <a:off x="4864608" y="3236976"/>
            <a:ext cx="3822192" cy="246888"/>
          </a:xfrm>
          <a:prstGeom prst="rect">
            <a:avLst/>
          </a:prstGeom>
          <a:noFill/>
          <a:ln/>
        </p:spPr>
        <p:txBody>
          <a:bodyPr wrap="square" lIns="0" tIns="0" rIns="0" bIns="0" rtlCol="0" anchor="ctr"/>
          <a:lstStyle/>
          <a:p>
            <a:pPr indent="0" marL="0">
              <a:buNone/>
            </a:pPr>
            <a:r>
              <a:rPr lang="en-US" sz="1150" b="1" dirty="0">
                <a:solidFill>
                  <a:srgbClr val="1E2761"/>
                </a:solidFill>
                <a:latin typeface="Calibri" pitchFamily="34" charset="0"/>
                <a:ea typeface="Calibri" pitchFamily="34" charset="-122"/>
                <a:cs typeface="Calibri" pitchFamily="34" charset="-120"/>
              </a:rPr>
              <a:t>Small groups working in parallel</a:t>
            </a:r>
            <a:endParaRPr lang="en-US" sz="1150" dirty="0"/>
          </a:p>
        </p:txBody>
      </p:sp>
      <p:sp>
        <p:nvSpPr>
          <p:cNvPr id="27" name="Text 25"/>
          <p:cNvSpPr/>
          <p:nvPr/>
        </p:nvSpPr>
        <p:spPr>
          <a:xfrm>
            <a:off x="4864608" y="3493008"/>
            <a:ext cx="3822192"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Breakout rooms replaced physical tables. Same parallel working model, different medium.</a:t>
            </a:r>
            <a:endParaRPr lang="en-US" sz="1000" dirty="0"/>
          </a:p>
        </p:txBody>
      </p:sp>
      <p:sp>
        <p:nvSpPr>
          <p:cNvPr id="28" name="Shape 26"/>
          <p:cNvSpPr/>
          <p:nvPr/>
        </p:nvSpPr>
        <p:spPr>
          <a:xfrm>
            <a:off x="4736592" y="4059936"/>
            <a:ext cx="54864" cy="594360"/>
          </a:xfrm>
          <a:prstGeom prst="rect">
            <a:avLst/>
          </a:prstGeom>
          <a:solidFill>
            <a:srgbClr val="F4A261"/>
          </a:solidFill>
          <a:ln w="12700">
            <a:solidFill>
              <a:srgbClr val="F4A261"/>
            </a:solidFill>
            <a:prstDash val="solid"/>
          </a:ln>
        </p:spPr>
      </p:sp>
      <p:sp>
        <p:nvSpPr>
          <p:cNvPr id="29" name="Text 27"/>
          <p:cNvSpPr/>
          <p:nvPr/>
        </p:nvSpPr>
        <p:spPr>
          <a:xfrm>
            <a:off x="4864608" y="4023360"/>
            <a:ext cx="3822192" cy="246888"/>
          </a:xfrm>
          <a:prstGeom prst="rect">
            <a:avLst/>
          </a:prstGeom>
          <a:noFill/>
          <a:ln/>
        </p:spPr>
        <p:txBody>
          <a:bodyPr wrap="square" lIns="0" tIns="0" rIns="0" bIns="0" rtlCol="0" anchor="ctr"/>
          <a:lstStyle/>
          <a:p>
            <a:pPr indent="0" marL="0">
              <a:buNone/>
            </a:pPr>
            <a:r>
              <a:rPr lang="en-US" sz="1150" b="1" dirty="0">
                <a:solidFill>
                  <a:srgbClr val="1E2761"/>
                </a:solidFill>
                <a:latin typeface="Calibri" pitchFamily="34" charset="0"/>
                <a:ea typeface="Calibri" pitchFamily="34" charset="-122"/>
                <a:cs typeface="Calibri" pitchFamily="34" charset="-120"/>
              </a:rPr>
              <a:t>Full team readout</a:t>
            </a:r>
            <a:endParaRPr lang="en-US" sz="1150" dirty="0"/>
          </a:p>
        </p:txBody>
      </p:sp>
      <p:sp>
        <p:nvSpPr>
          <p:cNvPr id="30" name="Text 28"/>
          <p:cNvSpPr/>
          <p:nvPr/>
        </p:nvSpPr>
        <p:spPr>
          <a:xfrm>
            <a:off x="4864608" y="4279392"/>
            <a:ext cx="3822192"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Groups presented back to the full team. Peer challenge and prioritization happened the same way.</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256032"/>
            <a:ext cx="8229600" cy="384048"/>
          </a:xfrm>
          <a:prstGeom prst="rect">
            <a:avLst/>
          </a:prstGeom>
          <a:noFill/>
          <a:ln/>
        </p:spPr>
        <p:txBody>
          <a:bodyPr wrap="square" lIns="0" tIns="0" rIns="0" bIns="0" rtlCol="0" anchor="ctr"/>
          <a:lstStyle/>
          <a:p>
            <a:pPr indent="0" marL="0">
              <a:buNone/>
            </a:pPr>
            <a:r>
              <a:rPr lang="en-US" sz="1300" spc="400" kern="0" dirty="0">
                <a:solidFill>
                  <a:srgbClr val="CADCFC"/>
                </a:solidFill>
                <a:latin typeface="Calibri" pitchFamily="34" charset="0"/>
                <a:ea typeface="Calibri" pitchFamily="34" charset="-122"/>
                <a:cs typeface="Calibri" pitchFamily="34" charset="-120"/>
              </a:rPr>
              <a:t>WOULD I STILL DO THIS NOW</a:t>
            </a:r>
            <a:endParaRPr lang="en-US" sz="1300" dirty="0"/>
          </a:p>
        </p:txBody>
      </p:sp>
      <p:sp>
        <p:nvSpPr>
          <p:cNvPr id="4" name="Text 2"/>
          <p:cNvSpPr/>
          <p:nvPr/>
        </p:nvSpPr>
        <p:spPr>
          <a:xfrm>
            <a:off x="502920" y="621792"/>
            <a:ext cx="7772400" cy="384048"/>
          </a:xfrm>
          <a:prstGeom prst="rect">
            <a:avLst/>
          </a:prstGeom>
          <a:noFill/>
          <a:ln/>
        </p:spPr>
        <p:txBody>
          <a:bodyPr wrap="square" lIns="0" tIns="0" rIns="0" bIns="0" rtlCol="0" anchor="ctr"/>
          <a:lstStyle/>
          <a:p>
            <a:pPr indent="0" marL="0">
              <a:buNone/>
            </a:pPr>
            <a:r>
              <a:rPr lang="en-US" sz="1700" i="1" dirty="0">
                <a:solidFill>
                  <a:srgbClr val="FFFFFF"/>
                </a:solidFill>
                <a:latin typeface="Georgia" pitchFamily="34" charset="0"/>
                <a:ea typeface="Georgia" pitchFamily="34" charset="-122"/>
                <a:cs typeface="Georgia" pitchFamily="34" charset="-120"/>
              </a:rPr>
              <a:t>The Work-Out in an agentic AI world</a:t>
            </a:r>
            <a:endParaRPr lang="en-US" sz="1700" dirty="0"/>
          </a:p>
        </p:txBody>
      </p:sp>
      <p:sp>
        <p:nvSpPr>
          <p:cNvPr id="5" name="Shape 3"/>
          <p:cNvSpPr/>
          <p:nvPr/>
        </p:nvSpPr>
        <p:spPr>
          <a:xfrm>
            <a:off x="502920" y="1115568"/>
            <a:ext cx="8275320" cy="841248"/>
          </a:xfrm>
          <a:prstGeom prst="rect">
            <a:avLst/>
          </a:prstGeom>
          <a:solidFill>
            <a:srgbClr val="12194A"/>
          </a:solidFill>
          <a:ln w="12700">
            <a:solidFill>
              <a:srgbClr val="2A3580"/>
            </a:solidFill>
            <a:prstDash val="solid"/>
          </a:ln>
        </p:spPr>
      </p:sp>
      <p:sp>
        <p:nvSpPr>
          <p:cNvPr id="6" name="Shape 4"/>
          <p:cNvSpPr/>
          <p:nvPr/>
        </p:nvSpPr>
        <p:spPr>
          <a:xfrm>
            <a:off x="502920" y="1115568"/>
            <a:ext cx="73152" cy="841248"/>
          </a:xfrm>
          <a:prstGeom prst="rect">
            <a:avLst/>
          </a:prstGeom>
          <a:solidFill>
            <a:srgbClr val="F4A261"/>
          </a:solidFill>
          <a:ln w="12700">
            <a:solidFill>
              <a:srgbClr val="F4A261"/>
            </a:solidFill>
            <a:prstDash val="solid"/>
          </a:ln>
        </p:spPr>
      </p:sp>
      <p:sp>
        <p:nvSpPr>
          <p:cNvPr id="7" name="Text 5"/>
          <p:cNvSpPr/>
          <p:nvPr/>
        </p:nvSpPr>
        <p:spPr>
          <a:xfrm>
            <a:off x="658368" y="1188720"/>
            <a:ext cx="50292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01</a:t>
            </a:r>
            <a:endParaRPr lang="en-US" sz="900" dirty="0"/>
          </a:p>
        </p:txBody>
      </p:sp>
      <p:sp>
        <p:nvSpPr>
          <p:cNvPr id="8" name="Text 6"/>
          <p:cNvSpPr/>
          <p:nvPr/>
        </p:nvSpPr>
        <p:spPr>
          <a:xfrm>
            <a:off x="658368" y="1389888"/>
            <a:ext cx="3200400" cy="27432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Quarterly or bi-annual — match team cadence</a:t>
            </a:r>
            <a:endParaRPr lang="en-US" sz="1200" dirty="0"/>
          </a:p>
        </p:txBody>
      </p:sp>
      <p:sp>
        <p:nvSpPr>
          <p:cNvPr id="9" name="Shape 7"/>
          <p:cNvSpPr/>
          <p:nvPr/>
        </p:nvSpPr>
        <p:spPr>
          <a:xfrm>
            <a:off x="3913632" y="1225296"/>
            <a:ext cx="0" cy="621792"/>
          </a:xfrm>
          <a:prstGeom prst="line">
            <a:avLst/>
          </a:prstGeom>
          <a:noFill/>
          <a:ln w="12700">
            <a:solidFill>
              <a:srgbClr val="2A3580"/>
            </a:solidFill>
            <a:prstDash val="solid"/>
          </a:ln>
        </p:spPr>
      </p:sp>
      <p:sp>
        <p:nvSpPr>
          <p:cNvPr id="10" name="Text 8"/>
          <p:cNvSpPr/>
          <p:nvPr/>
        </p:nvSpPr>
        <p:spPr>
          <a:xfrm>
            <a:off x="4069080" y="1188720"/>
            <a:ext cx="4526280" cy="7132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Semi-annual is a starting point, not a rule. Fast-moving teams need quarterly. The session should match how often the roadmap is meaningfully at risk of drift.</a:t>
            </a:r>
            <a:endParaRPr lang="en-US" sz="1000" dirty="0"/>
          </a:p>
        </p:txBody>
      </p:sp>
      <p:sp>
        <p:nvSpPr>
          <p:cNvPr id="11" name="Shape 9"/>
          <p:cNvSpPr/>
          <p:nvPr/>
        </p:nvSpPr>
        <p:spPr>
          <a:xfrm>
            <a:off x="502920" y="2075688"/>
            <a:ext cx="8275320" cy="841248"/>
          </a:xfrm>
          <a:prstGeom prst="rect">
            <a:avLst/>
          </a:prstGeom>
          <a:solidFill>
            <a:srgbClr val="12194A"/>
          </a:solidFill>
          <a:ln w="12700">
            <a:solidFill>
              <a:srgbClr val="2A3580"/>
            </a:solidFill>
            <a:prstDash val="solid"/>
          </a:ln>
        </p:spPr>
      </p:sp>
      <p:sp>
        <p:nvSpPr>
          <p:cNvPr id="12" name="Shape 10"/>
          <p:cNvSpPr/>
          <p:nvPr/>
        </p:nvSpPr>
        <p:spPr>
          <a:xfrm>
            <a:off x="502920" y="2075688"/>
            <a:ext cx="73152" cy="841248"/>
          </a:xfrm>
          <a:prstGeom prst="rect">
            <a:avLst/>
          </a:prstGeom>
          <a:solidFill>
            <a:srgbClr val="2E5FA3"/>
          </a:solidFill>
          <a:ln w="12700">
            <a:solidFill>
              <a:srgbClr val="2E5FA3"/>
            </a:solidFill>
            <a:prstDash val="solid"/>
          </a:ln>
        </p:spPr>
      </p:sp>
      <p:sp>
        <p:nvSpPr>
          <p:cNvPr id="13" name="Text 11"/>
          <p:cNvSpPr/>
          <p:nvPr/>
        </p:nvSpPr>
        <p:spPr>
          <a:xfrm>
            <a:off x="658368" y="2148840"/>
            <a:ext cx="50292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02</a:t>
            </a:r>
            <a:endParaRPr lang="en-US" sz="900" dirty="0"/>
          </a:p>
        </p:txBody>
      </p:sp>
      <p:sp>
        <p:nvSpPr>
          <p:cNvPr id="14" name="Text 12"/>
          <p:cNvSpPr/>
          <p:nvPr/>
        </p:nvSpPr>
        <p:spPr>
          <a:xfrm>
            <a:off x="658368" y="2350008"/>
            <a:ext cx="3200400" cy="27432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Physical post-its + dedicated Figma note-taker</a:t>
            </a:r>
            <a:endParaRPr lang="en-US" sz="1200" dirty="0"/>
          </a:p>
        </p:txBody>
      </p:sp>
      <p:sp>
        <p:nvSpPr>
          <p:cNvPr id="15" name="Shape 13"/>
          <p:cNvSpPr/>
          <p:nvPr/>
        </p:nvSpPr>
        <p:spPr>
          <a:xfrm>
            <a:off x="3913632" y="2185416"/>
            <a:ext cx="0" cy="621792"/>
          </a:xfrm>
          <a:prstGeom prst="line">
            <a:avLst/>
          </a:prstGeom>
          <a:noFill/>
          <a:ln w="12700">
            <a:solidFill>
              <a:srgbClr val="2A3580"/>
            </a:solidFill>
            <a:prstDash val="solid"/>
          </a:ln>
        </p:spPr>
      </p:sp>
      <p:sp>
        <p:nvSpPr>
          <p:cNvPr id="16" name="Text 14"/>
          <p:cNvSpPr/>
          <p:nvPr/>
        </p:nvSpPr>
        <p:spPr>
          <a:xfrm>
            <a:off x="4069080" y="2148840"/>
            <a:ext cx="4526280" cy="7132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In-person energy stays physical — post-its on walls, not screens. A dedicated note-taker mirrors everything into Figma in real time so remote participants see the room and the output is captured digitally from the start.</a:t>
            </a:r>
            <a:endParaRPr lang="en-US" sz="1000" dirty="0"/>
          </a:p>
        </p:txBody>
      </p:sp>
      <p:sp>
        <p:nvSpPr>
          <p:cNvPr id="17" name="Shape 15"/>
          <p:cNvSpPr/>
          <p:nvPr/>
        </p:nvSpPr>
        <p:spPr>
          <a:xfrm>
            <a:off x="502920" y="3035808"/>
            <a:ext cx="8275320" cy="841248"/>
          </a:xfrm>
          <a:prstGeom prst="rect">
            <a:avLst/>
          </a:prstGeom>
          <a:solidFill>
            <a:srgbClr val="12194A"/>
          </a:solidFill>
          <a:ln w="12700">
            <a:solidFill>
              <a:srgbClr val="2A3580"/>
            </a:solidFill>
            <a:prstDash val="solid"/>
          </a:ln>
        </p:spPr>
      </p:sp>
      <p:sp>
        <p:nvSpPr>
          <p:cNvPr id="18" name="Shape 16"/>
          <p:cNvSpPr/>
          <p:nvPr/>
        </p:nvSpPr>
        <p:spPr>
          <a:xfrm>
            <a:off x="502920" y="3035808"/>
            <a:ext cx="73152" cy="841248"/>
          </a:xfrm>
          <a:prstGeom prst="rect">
            <a:avLst/>
          </a:prstGeom>
          <a:solidFill>
            <a:srgbClr val="2E7D6F"/>
          </a:solidFill>
          <a:ln w="12700">
            <a:solidFill>
              <a:srgbClr val="2E7D6F"/>
            </a:solidFill>
            <a:prstDash val="solid"/>
          </a:ln>
        </p:spPr>
      </p:sp>
      <p:sp>
        <p:nvSpPr>
          <p:cNvPr id="19" name="Text 17"/>
          <p:cNvSpPr/>
          <p:nvPr/>
        </p:nvSpPr>
        <p:spPr>
          <a:xfrm>
            <a:off x="658368" y="3108960"/>
            <a:ext cx="50292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03</a:t>
            </a:r>
            <a:endParaRPr lang="en-US" sz="900" dirty="0"/>
          </a:p>
        </p:txBody>
      </p:sp>
      <p:sp>
        <p:nvSpPr>
          <p:cNvPr id="20" name="Text 18"/>
          <p:cNvSpPr/>
          <p:nvPr/>
        </p:nvSpPr>
        <p:spPr>
          <a:xfrm>
            <a:off x="658368" y="3310128"/>
            <a:ext cx="3200400" cy="27432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Big ideas get a spike, not a slide</a:t>
            </a:r>
            <a:endParaRPr lang="en-US" sz="1200" dirty="0"/>
          </a:p>
        </p:txBody>
      </p:sp>
      <p:sp>
        <p:nvSpPr>
          <p:cNvPr id="21" name="Shape 19"/>
          <p:cNvSpPr/>
          <p:nvPr/>
        </p:nvSpPr>
        <p:spPr>
          <a:xfrm>
            <a:off x="3913632" y="3145536"/>
            <a:ext cx="0" cy="621792"/>
          </a:xfrm>
          <a:prstGeom prst="line">
            <a:avLst/>
          </a:prstGeom>
          <a:noFill/>
          <a:ln w="12700">
            <a:solidFill>
              <a:srgbClr val="2A3580"/>
            </a:solidFill>
            <a:prstDash val="solid"/>
          </a:ln>
        </p:spPr>
      </p:sp>
      <p:sp>
        <p:nvSpPr>
          <p:cNvPr id="22" name="Text 20"/>
          <p:cNvSpPr/>
          <p:nvPr/>
        </p:nvSpPr>
        <p:spPr>
          <a:xfrm>
            <a:off x="4069080" y="3108960"/>
            <a:ext cx="4526280" cy="7132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Incorporate a hackathon track: 3-4 days of agentic implementation after the session, Friday demo back to the team. Ideas that used to die on a Figma canvas now show up as working prototypes. Code trumps all — a working component is a sponsorship pitch.</a:t>
            </a:r>
            <a:endParaRPr lang="en-US" sz="1000" dirty="0"/>
          </a:p>
        </p:txBody>
      </p:sp>
      <p:sp>
        <p:nvSpPr>
          <p:cNvPr id="23" name="Shape 21"/>
          <p:cNvSpPr/>
          <p:nvPr/>
        </p:nvSpPr>
        <p:spPr>
          <a:xfrm>
            <a:off x="502920" y="3995928"/>
            <a:ext cx="8275320" cy="841248"/>
          </a:xfrm>
          <a:prstGeom prst="rect">
            <a:avLst/>
          </a:prstGeom>
          <a:solidFill>
            <a:srgbClr val="12194A"/>
          </a:solidFill>
          <a:ln w="12700">
            <a:solidFill>
              <a:srgbClr val="2A3580"/>
            </a:solidFill>
            <a:prstDash val="solid"/>
          </a:ln>
        </p:spPr>
      </p:sp>
      <p:sp>
        <p:nvSpPr>
          <p:cNvPr id="24" name="Shape 22"/>
          <p:cNvSpPr/>
          <p:nvPr/>
        </p:nvSpPr>
        <p:spPr>
          <a:xfrm>
            <a:off x="502920" y="3995928"/>
            <a:ext cx="73152" cy="841248"/>
          </a:xfrm>
          <a:prstGeom prst="rect">
            <a:avLst/>
          </a:prstGeom>
          <a:solidFill>
            <a:srgbClr val="7B3F9E"/>
          </a:solidFill>
          <a:ln w="12700">
            <a:solidFill>
              <a:srgbClr val="7B3F9E"/>
            </a:solidFill>
            <a:prstDash val="solid"/>
          </a:ln>
        </p:spPr>
      </p:sp>
      <p:sp>
        <p:nvSpPr>
          <p:cNvPr id="25" name="Text 23"/>
          <p:cNvSpPr/>
          <p:nvPr/>
        </p:nvSpPr>
        <p:spPr>
          <a:xfrm>
            <a:off x="658368" y="4069080"/>
            <a:ext cx="50292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04</a:t>
            </a:r>
            <a:endParaRPr lang="en-US" sz="900" dirty="0"/>
          </a:p>
        </p:txBody>
      </p:sp>
      <p:sp>
        <p:nvSpPr>
          <p:cNvPr id="26" name="Text 24"/>
          <p:cNvSpPr/>
          <p:nvPr/>
        </p:nvSpPr>
        <p:spPr>
          <a:xfrm>
            <a:off x="658368" y="4270248"/>
            <a:ext cx="3200400" cy="27432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Agentic coding changes the math on follow-through</a:t>
            </a:r>
            <a:endParaRPr lang="en-US" sz="1200" dirty="0"/>
          </a:p>
        </p:txBody>
      </p:sp>
      <p:sp>
        <p:nvSpPr>
          <p:cNvPr id="27" name="Shape 25"/>
          <p:cNvSpPr/>
          <p:nvPr/>
        </p:nvSpPr>
        <p:spPr>
          <a:xfrm>
            <a:off x="3913632" y="4105656"/>
            <a:ext cx="0" cy="621792"/>
          </a:xfrm>
          <a:prstGeom prst="line">
            <a:avLst/>
          </a:prstGeom>
          <a:noFill/>
          <a:ln w="12700">
            <a:solidFill>
              <a:srgbClr val="2A3580"/>
            </a:solidFill>
            <a:prstDash val="solid"/>
          </a:ln>
        </p:spPr>
      </p:sp>
      <p:sp>
        <p:nvSpPr>
          <p:cNvPr id="28" name="Text 26"/>
          <p:cNvSpPr/>
          <p:nvPr/>
        </p:nvSpPr>
        <p:spPr>
          <a:xfrm>
            <a:off x="4069080" y="4069080"/>
            <a:ext cx="4526280" cy="713232"/>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The failure mode was 'big ideas with no path forward.' When a spike costs a few days of agentic work, the bar for attempting it drops to near zero. Leadership can't dismiss a demo the way they dismiss a slide. The prototype becomes the argument.</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E2761"/>
          </a:solidFill>
          <a:ln w="12700">
            <a:solidFill>
              <a:srgbClr val="1E2761"/>
            </a:solidFill>
            <a:prstDash val="solid"/>
          </a:ln>
        </p:spPr>
      </p:sp>
      <p:sp>
        <p:nvSpPr>
          <p:cNvPr id="3" name="Shape 1"/>
          <p:cNvSpPr/>
          <p:nvPr/>
        </p:nvSpPr>
        <p:spPr>
          <a:xfrm>
            <a:off x="0" y="0"/>
            <a:ext cx="164592" cy="5143500"/>
          </a:xfrm>
          <a:prstGeom prst="rect">
            <a:avLst/>
          </a:prstGeom>
          <a:solidFill>
            <a:srgbClr val="F4A261"/>
          </a:solidFill>
          <a:ln w="12700">
            <a:solidFill>
              <a:srgbClr val="F4A261"/>
            </a:solidFill>
            <a:prstDash val="solid"/>
          </a:ln>
        </p:spPr>
      </p:sp>
      <p:sp>
        <p:nvSpPr>
          <p:cNvPr id="4" name="Text 2"/>
          <p:cNvSpPr/>
          <p:nvPr/>
        </p:nvSpPr>
        <p:spPr>
          <a:xfrm>
            <a:off x="731520" y="1371600"/>
            <a:ext cx="7772400" cy="1828800"/>
          </a:xfrm>
          <a:prstGeom prst="rect">
            <a:avLst/>
          </a:prstGeom>
          <a:noFill/>
          <a:ln/>
        </p:spPr>
        <p:txBody>
          <a:bodyPr wrap="square" lIns="0" tIns="0" rIns="0" bIns="0" rtlCol="0" anchor="ctr"/>
          <a:lstStyle/>
          <a:p>
            <a:pPr indent="0" marL="0">
              <a:lnSpc>
                <a:spcPct val="120000"/>
              </a:lnSpc>
              <a:buNone/>
            </a:pPr>
            <a:r>
              <a:rPr lang="en-US" sz="4200" b="1" dirty="0">
                <a:solidFill>
                  <a:srgbClr val="FFFFFF"/>
                </a:solidFill>
                <a:latin typeface="Georgia" pitchFamily="34" charset="0"/>
                <a:ea typeface="Georgia" pitchFamily="34" charset="-122"/>
                <a:cs typeface="Georgia" pitchFamily="34" charset="-120"/>
              </a:rPr>
              <a:t>The best plans are the ones</a:t>
            </a:r>
            <a:endParaRPr lang="en-US" sz="4200" dirty="0"/>
          </a:p>
          <a:p>
            <a:pPr indent="0" marL="0">
              <a:lnSpc>
                <a:spcPct val="120000"/>
              </a:lnSpc>
              <a:buNone/>
            </a:pPr>
            <a:r>
              <a:rPr lang="en-US" sz="4200" b="1" dirty="0">
                <a:solidFill>
                  <a:srgbClr val="FFFFFF"/>
                </a:solidFill>
                <a:latin typeface="Georgia" pitchFamily="34" charset="0"/>
                <a:ea typeface="Georgia" pitchFamily="34" charset="-122"/>
                <a:cs typeface="Georgia" pitchFamily="34" charset="-120"/>
              </a:rPr>
              <a:t>the team wrote.</a:t>
            </a:r>
            <a:endParaRPr lang="en-US" sz="4200" dirty="0"/>
          </a:p>
        </p:txBody>
      </p:sp>
      <p:sp>
        <p:nvSpPr>
          <p:cNvPr id="5" name="Text 3"/>
          <p:cNvSpPr/>
          <p:nvPr/>
        </p:nvSpPr>
        <p:spPr>
          <a:xfrm>
            <a:off x="731520" y="3474720"/>
            <a:ext cx="7772400" cy="411480"/>
          </a:xfrm>
          <a:prstGeom prst="rect">
            <a:avLst/>
          </a:prstGeom>
          <a:noFill/>
          <a:ln/>
        </p:spPr>
        <p:txBody>
          <a:bodyPr wrap="square" lIns="0" tIns="0" rIns="0" bIns="0" rtlCol="0" anchor="ctr"/>
          <a:lstStyle/>
          <a:p>
            <a:pPr indent="0" marL="0">
              <a:buNone/>
            </a:pPr>
            <a:r>
              <a:rPr lang="en-US" sz="1300" dirty="0">
                <a:solidFill>
                  <a:srgbClr val="CADCFC"/>
                </a:solidFill>
                <a:latin typeface="Calibri" pitchFamily="34" charset="0"/>
                <a:ea typeface="Calibri" pitchFamily="34" charset="-122"/>
                <a:cs typeface="Calibri" pitchFamily="34" charset="-120"/>
              </a:rPr>
              <a:t>Semi-annual cadence  •  2 days  •  Bottom-up  •  Exec readout</a:t>
            </a:r>
            <a:endParaRPr lang="en-US" sz="1300" dirty="0"/>
          </a:p>
        </p:txBody>
      </p:sp>
      <p:sp>
        <p:nvSpPr>
          <p:cNvPr id="6" name="Shape 4"/>
          <p:cNvSpPr/>
          <p:nvPr/>
        </p:nvSpPr>
        <p:spPr>
          <a:xfrm>
            <a:off x="0" y="4663440"/>
            <a:ext cx="9144000" cy="480060"/>
          </a:xfrm>
          <a:prstGeom prst="rect">
            <a:avLst/>
          </a:prstGeom>
          <a:solidFill>
            <a:srgbClr val="12194A"/>
          </a:solidFill>
          <a:ln w="12700">
            <a:solidFill>
              <a:srgbClr val="12194A"/>
            </a:solidFill>
            <a:prstDash val="solid"/>
          </a:ln>
        </p:spPr>
      </p:sp>
      <p:sp>
        <p:nvSpPr>
          <p:cNvPr id="7" name="Text 5"/>
          <p:cNvSpPr/>
          <p:nvPr/>
        </p:nvSpPr>
        <p:spPr>
          <a:xfrm>
            <a:off x="457200" y="4709160"/>
            <a:ext cx="8229600" cy="384048"/>
          </a:xfrm>
          <a:prstGeom prst="rect">
            <a:avLst/>
          </a:prstGeom>
          <a:noFill/>
          <a:ln/>
        </p:spPr>
        <p:txBody>
          <a:bodyPr wrap="square" lIns="0" tIns="0" rIns="0" bIns="0" rtlCol="0" anchor="ctr"/>
          <a:lstStyle/>
          <a:p>
            <a:pPr indent="0" marL="0">
              <a:buNone/>
            </a:pPr>
            <a:r>
              <a:rPr lang="en-US" sz="1000" dirty="0">
                <a:solidFill>
                  <a:srgbClr val="7B8EC8"/>
                </a:solidFill>
                <a:latin typeface="Calibri" pitchFamily="34" charset="0"/>
                <a:ea typeface="Calibri" pitchFamily="34" charset="-122"/>
                <a:cs typeface="Calibri" pitchFamily="34" charset="-120"/>
              </a:rPr>
              <a:t>Tom Harper  •  Questions?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2926080" cy="5143500"/>
          </a:xfrm>
          <a:prstGeom prst="rect">
            <a:avLst/>
          </a:prstGeom>
          <a:solidFill>
            <a:srgbClr val="1E2761"/>
          </a:solidFill>
          <a:ln w="12700">
            <a:solidFill>
              <a:srgbClr val="1E2761"/>
            </a:solidFill>
            <a:prstDash val="solid"/>
          </a:ln>
        </p:spPr>
      </p:sp>
      <p:sp>
        <p:nvSpPr>
          <p:cNvPr id="3" name="Text 1"/>
          <p:cNvSpPr/>
          <p:nvPr/>
        </p:nvSpPr>
        <p:spPr>
          <a:xfrm>
            <a:off x="164592" y="502920"/>
            <a:ext cx="2606040" cy="594360"/>
          </a:xfrm>
          <a:prstGeom prst="rect">
            <a:avLst/>
          </a:prstGeom>
          <a:noFill/>
          <a:ln/>
        </p:spPr>
        <p:txBody>
          <a:bodyPr wrap="square" lIns="0" tIns="0" rIns="0" bIns="0"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Tom Harper</a:t>
            </a:r>
            <a:endParaRPr lang="en-US" sz="2200" dirty="0"/>
          </a:p>
        </p:txBody>
      </p:sp>
      <p:sp>
        <p:nvSpPr>
          <p:cNvPr id="4" name="Text 2"/>
          <p:cNvSpPr/>
          <p:nvPr/>
        </p:nvSpPr>
        <p:spPr>
          <a:xfrm>
            <a:off x="164592" y="1078992"/>
            <a:ext cx="2606040" cy="347472"/>
          </a:xfrm>
          <a:prstGeom prst="rect">
            <a:avLst/>
          </a:prstGeom>
          <a:noFill/>
          <a:ln/>
        </p:spPr>
        <p:txBody>
          <a:bodyPr wrap="square" lIns="0" tIns="0" rIns="0" bIns="0" rtlCol="0" anchor="ctr"/>
          <a:lstStyle/>
          <a:p>
            <a:pPr indent="0" marL="0">
              <a:buNone/>
            </a:pPr>
            <a:r>
              <a:rPr lang="en-US" sz="1100" dirty="0">
                <a:solidFill>
                  <a:srgbClr val="CADCFC"/>
                </a:solidFill>
                <a:latin typeface="Calibri" pitchFamily="34" charset="0"/>
                <a:ea typeface="Calibri" pitchFamily="34" charset="-122"/>
                <a:cs typeface="Calibri" pitchFamily="34" charset="-120"/>
              </a:rPr>
              <a:t>Principal Engineer / CTO</a:t>
            </a:r>
            <a:endParaRPr lang="en-US" sz="1100" dirty="0"/>
          </a:p>
        </p:txBody>
      </p:sp>
      <p:sp>
        <p:nvSpPr>
          <p:cNvPr id="5" name="Shape 3"/>
          <p:cNvSpPr/>
          <p:nvPr/>
        </p:nvSpPr>
        <p:spPr>
          <a:xfrm>
            <a:off x="164592" y="1481328"/>
            <a:ext cx="2423160" cy="0"/>
          </a:xfrm>
          <a:prstGeom prst="line">
            <a:avLst/>
          </a:prstGeom>
          <a:noFill/>
          <a:ln w="25400">
            <a:solidFill>
              <a:srgbClr val="F4A261"/>
            </a:solidFill>
            <a:prstDash val="solid"/>
          </a:ln>
        </p:spPr>
      </p:sp>
      <p:sp>
        <p:nvSpPr>
          <p:cNvPr id="6" name="Text 4"/>
          <p:cNvSpPr/>
          <p:nvPr/>
        </p:nvSpPr>
        <p:spPr>
          <a:xfrm>
            <a:off x="164592" y="1664208"/>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200+</a:t>
            </a:r>
            <a:endParaRPr lang="en-US" sz="1800" dirty="0"/>
          </a:p>
        </p:txBody>
      </p:sp>
      <p:sp>
        <p:nvSpPr>
          <p:cNvPr id="7" name="Text 5"/>
          <p:cNvSpPr/>
          <p:nvPr/>
        </p:nvSpPr>
        <p:spPr>
          <a:xfrm>
            <a:off x="164592" y="1901952"/>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Engineers led</a:t>
            </a:r>
            <a:endParaRPr lang="en-US" sz="900" dirty="0"/>
          </a:p>
        </p:txBody>
      </p:sp>
      <p:sp>
        <p:nvSpPr>
          <p:cNvPr id="8" name="Text 6"/>
          <p:cNvSpPr/>
          <p:nvPr/>
        </p:nvSpPr>
        <p:spPr>
          <a:xfrm>
            <a:off x="164592" y="2139696"/>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100M+</a:t>
            </a:r>
            <a:endParaRPr lang="en-US" sz="1800" dirty="0"/>
          </a:p>
        </p:txBody>
      </p:sp>
      <p:sp>
        <p:nvSpPr>
          <p:cNvPr id="9" name="Text 7"/>
          <p:cNvSpPr/>
          <p:nvPr/>
        </p:nvSpPr>
        <p:spPr>
          <a:xfrm>
            <a:off x="164592" y="2377440"/>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Customers reached</a:t>
            </a:r>
            <a:endParaRPr lang="en-US" sz="900" dirty="0"/>
          </a:p>
        </p:txBody>
      </p:sp>
      <p:sp>
        <p:nvSpPr>
          <p:cNvPr id="10" name="Text 8"/>
          <p:cNvSpPr/>
          <p:nvPr/>
        </p:nvSpPr>
        <p:spPr>
          <a:xfrm>
            <a:off x="164592" y="2615184"/>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40+</a:t>
            </a:r>
            <a:endParaRPr lang="en-US" sz="1800" dirty="0"/>
          </a:p>
        </p:txBody>
      </p:sp>
      <p:sp>
        <p:nvSpPr>
          <p:cNvPr id="11" name="Text 9"/>
          <p:cNvSpPr/>
          <p:nvPr/>
        </p:nvSpPr>
        <p:spPr>
          <a:xfrm>
            <a:off x="164592" y="2852928"/>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Direct reports managed</a:t>
            </a:r>
            <a:endParaRPr lang="en-US" sz="900" dirty="0"/>
          </a:p>
        </p:txBody>
      </p:sp>
      <p:sp>
        <p:nvSpPr>
          <p:cNvPr id="12" name="Text 10"/>
          <p:cNvSpPr/>
          <p:nvPr/>
        </p:nvSpPr>
        <p:spPr>
          <a:xfrm>
            <a:off x="164592" y="3090672"/>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7</a:t>
            </a:r>
            <a:endParaRPr lang="en-US" sz="1800" dirty="0"/>
          </a:p>
        </p:txBody>
      </p:sp>
      <p:sp>
        <p:nvSpPr>
          <p:cNvPr id="13" name="Text 11"/>
          <p:cNvSpPr/>
          <p:nvPr/>
        </p:nvSpPr>
        <p:spPr>
          <a:xfrm>
            <a:off x="164592" y="3328416"/>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Patents (4 granted)</a:t>
            </a:r>
            <a:endParaRPr lang="en-US" sz="900" dirty="0"/>
          </a:p>
        </p:txBody>
      </p:sp>
      <p:sp>
        <p:nvSpPr>
          <p:cNvPr id="14" name="Text 12"/>
          <p:cNvSpPr/>
          <p:nvPr/>
        </p:nvSpPr>
        <p:spPr>
          <a:xfrm>
            <a:off x="164592" y="3566160"/>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1,500+</a:t>
            </a:r>
            <a:endParaRPr lang="en-US" sz="1800" dirty="0"/>
          </a:p>
        </p:txBody>
      </p:sp>
      <p:sp>
        <p:nvSpPr>
          <p:cNvPr id="15" name="Text 13"/>
          <p:cNvSpPr/>
          <p:nvPr/>
        </p:nvSpPr>
        <p:spPr>
          <a:xfrm>
            <a:off x="164592" y="3803904"/>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Interviews conducted</a:t>
            </a:r>
            <a:endParaRPr lang="en-US" sz="900" dirty="0"/>
          </a:p>
        </p:txBody>
      </p:sp>
      <p:sp>
        <p:nvSpPr>
          <p:cNvPr id="16" name="Text 14"/>
          <p:cNvSpPr/>
          <p:nvPr/>
        </p:nvSpPr>
        <p:spPr>
          <a:xfrm>
            <a:off x="164592" y="4041648"/>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800+</a:t>
            </a:r>
            <a:endParaRPr lang="en-US" sz="1800" dirty="0"/>
          </a:p>
        </p:txBody>
      </p:sp>
      <p:sp>
        <p:nvSpPr>
          <p:cNvPr id="17" name="Text 15"/>
          <p:cNvSpPr/>
          <p:nvPr/>
        </p:nvSpPr>
        <p:spPr>
          <a:xfrm>
            <a:off x="164592" y="4279392"/>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As Bar Raiser</a:t>
            </a:r>
            <a:endParaRPr lang="en-US" sz="900" dirty="0"/>
          </a:p>
        </p:txBody>
      </p:sp>
      <p:sp>
        <p:nvSpPr>
          <p:cNvPr id="18" name="Text 16"/>
          <p:cNvSpPr/>
          <p:nvPr/>
        </p:nvSpPr>
        <p:spPr>
          <a:xfrm>
            <a:off x="164592" y="4517136"/>
            <a:ext cx="2606040" cy="256032"/>
          </a:xfrm>
          <a:prstGeom prst="rect">
            <a:avLst/>
          </a:prstGeom>
          <a:noFill/>
          <a:ln/>
        </p:spPr>
        <p:txBody>
          <a:bodyPr wrap="square" lIns="0" tIns="0" rIns="0" bIns="0" rtlCol="0" anchor="ctr"/>
          <a:lstStyle/>
          <a:p>
            <a:pPr indent="0" marL="0">
              <a:buNone/>
            </a:pPr>
            <a:r>
              <a:rPr lang="en-US" sz="1800" b="1" dirty="0">
                <a:solidFill>
                  <a:srgbClr val="F4A261"/>
                </a:solidFill>
                <a:latin typeface="Georgia" pitchFamily="34" charset="0"/>
                <a:ea typeface="Georgia" pitchFamily="34" charset="-122"/>
                <a:cs typeface="Georgia" pitchFamily="34" charset="-120"/>
              </a:rPr>
              <a:t>100s</a:t>
            </a:r>
            <a:endParaRPr lang="en-US" sz="1800" dirty="0"/>
          </a:p>
        </p:txBody>
      </p:sp>
      <p:sp>
        <p:nvSpPr>
          <p:cNvPr id="19" name="Text 17"/>
          <p:cNvSpPr/>
          <p:nvPr/>
        </p:nvSpPr>
        <p:spPr>
          <a:xfrm>
            <a:off x="164592" y="4754880"/>
            <a:ext cx="2606040" cy="201168"/>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Engineers mentored</a:t>
            </a:r>
            <a:endParaRPr lang="en-US" sz="900" dirty="0"/>
          </a:p>
        </p:txBody>
      </p:sp>
      <p:sp>
        <p:nvSpPr>
          <p:cNvPr id="20" name="Shape 18"/>
          <p:cNvSpPr/>
          <p:nvPr/>
        </p:nvSpPr>
        <p:spPr>
          <a:xfrm>
            <a:off x="3154680" y="457200"/>
            <a:ext cx="5715000" cy="138988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3154680" y="457200"/>
            <a:ext cx="73152" cy="1389888"/>
          </a:xfrm>
          <a:prstGeom prst="rect">
            <a:avLst/>
          </a:prstGeom>
          <a:solidFill>
            <a:srgbClr val="F4A261"/>
          </a:solidFill>
          <a:ln w="12700">
            <a:solidFill>
              <a:srgbClr val="F4A261"/>
            </a:solidFill>
            <a:prstDash val="solid"/>
          </a:ln>
        </p:spPr>
      </p:sp>
      <p:sp>
        <p:nvSpPr>
          <p:cNvPr id="22" name="Text 20"/>
          <p:cNvSpPr/>
          <p:nvPr/>
        </p:nvSpPr>
        <p:spPr>
          <a:xfrm>
            <a:off x="3337560" y="576072"/>
            <a:ext cx="5394960" cy="292608"/>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Products &amp; Scale</a:t>
            </a:r>
            <a:endParaRPr lang="en-US" sz="1300" dirty="0"/>
          </a:p>
        </p:txBody>
      </p:sp>
      <p:sp>
        <p:nvSpPr>
          <p:cNvPr id="23" name="Text 21"/>
          <p:cNvSpPr/>
          <p:nvPr/>
        </p:nvSpPr>
        <p:spPr>
          <a:xfrm>
            <a:off x="3337560" y="886968"/>
            <a:ext cx="5394960" cy="896112"/>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Built products 0→1 reaching 100M+ customers across multiple companies. VAPR, Smart Glasses, Driver In-Dash, Edge Safety AI, Location Understanding (Amazon Last Mile). Echo Auto + 100+ Alexa devices. Alexa Mobile (100M+ scale). Founding engineer, Alexa Communications. Video collaboration platform at Logitech (100M+ scale).</a:t>
            </a:r>
            <a:endParaRPr lang="en-US" sz="1050" dirty="0"/>
          </a:p>
        </p:txBody>
      </p:sp>
      <p:sp>
        <p:nvSpPr>
          <p:cNvPr id="24" name="Shape 22"/>
          <p:cNvSpPr/>
          <p:nvPr/>
        </p:nvSpPr>
        <p:spPr>
          <a:xfrm>
            <a:off x="3154680" y="1965960"/>
            <a:ext cx="5715000" cy="138988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3154680" y="1965960"/>
            <a:ext cx="73152" cy="1389888"/>
          </a:xfrm>
          <a:prstGeom prst="rect">
            <a:avLst/>
          </a:prstGeom>
          <a:solidFill>
            <a:srgbClr val="F4A261"/>
          </a:solidFill>
          <a:ln w="12700">
            <a:solidFill>
              <a:srgbClr val="F4A261"/>
            </a:solidFill>
            <a:prstDash val="solid"/>
          </a:ln>
        </p:spPr>
      </p:sp>
      <p:sp>
        <p:nvSpPr>
          <p:cNvPr id="26" name="Text 24"/>
          <p:cNvSpPr/>
          <p:nvPr/>
        </p:nvSpPr>
        <p:spPr>
          <a:xfrm>
            <a:off x="3337560" y="2084832"/>
            <a:ext cx="5394960" cy="292608"/>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Technical Depth</a:t>
            </a:r>
            <a:endParaRPr lang="en-US" sz="1300" dirty="0"/>
          </a:p>
        </p:txBody>
      </p:sp>
      <p:sp>
        <p:nvSpPr>
          <p:cNvPr id="27" name="Text 25"/>
          <p:cNvSpPr/>
          <p:nvPr/>
        </p:nvSpPr>
        <p:spPr>
          <a:xfrm>
            <a:off x="3337560" y="2395728"/>
            <a:ext cx="5394960" cy="896112"/>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Real-time media systems — text, audio, video, sensor data, computer vision, AI/ML. Work spans 100s of services, millions of devices at edge, web, and mobile.</a:t>
            </a:r>
            <a:endParaRPr lang="en-US" sz="1050" dirty="0"/>
          </a:p>
        </p:txBody>
      </p:sp>
      <p:sp>
        <p:nvSpPr>
          <p:cNvPr id="28" name="Shape 26"/>
          <p:cNvSpPr/>
          <p:nvPr/>
        </p:nvSpPr>
        <p:spPr>
          <a:xfrm>
            <a:off x="3154680" y="3474720"/>
            <a:ext cx="5715000" cy="138988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9" name="Shape 27"/>
          <p:cNvSpPr/>
          <p:nvPr/>
        </p:nvSpPr>
        <p:spPr>
          <a:xfrm>
            <a:off x="3154680" y="3474720"/>
            <a:ext cx="73152" cy="1389888"/>
          </a:xfrm>
          <a:prstGeom prst="rect">
            <a:avLst/>
          </a:prstGeom>
          <a:solidFill>
            <a:srgbClr val="F4A261"/>
          </a:solidFill>
          <a:ln w="12700">
            <a:solidFill>
              <a:srgbClr val="F4A261"/>
            </a:solidFill>
            <a:prstDash val="solid"/>
          </a:ln>
        </p:spPr>
      </p:sp>
      <p:sp>
        <p:nvSpPr>
          <p:cNvPr id="30" name="Text 28"/>
          <p:cNvSpPr/>
          <p:nvPr/>
        </p:nvSpPr>
        <p:spPr>
          <a:xfrm>
            <a:off x="3337560" y="3593592"/>
            <a:ext cx="5394960" cy="292608"/>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Recognition</a:t>
            </a:r>
            <a:endParaRPr lang="en-US" sz="1300" dirty="0"/>
          </a:p>
        </p:txBody>
      </p:sp>
      <p:sp>
        <p:nvSpPr>
          <p:cNvPr id="31" name="Text 29"/>
          <p:cNvSpPr/>
          <p:nvPr/>
        </p:nvSpPr>
        <p:spPr>
          <a:xfrm>
            <a:off x="3337560" y="3904488"/>
            <a:ext cx="5394960" cy="896112"/>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TechCrunch Startup Battlefield finalist. PC World, PC Magazine, Microsoft Product of the Year awards. Early-stage company builder with recent focus on AI-augmented human experience.</a:t>
            </a:r>
            <a:endParaRPr lang="en-US" sz="1050" dirty="0"/>
          </a:p>
        </p:txBody>
      </p:sp>
      <p:sp>
        <p:nvSpPr>
          <p:cNvPr id="32" name="Shape 30"/>
          <p:cNvSpPr/>
          <p:nvPr/>
        </p:nvSpPr>
        <p:spPr>
          <a:xfrm>
            <a:off x="3154680" y="4663440"/>
            <a:ext cx="5715000" cy="384048"/>
          </a:xfrm>
          <a:prstGeom prst="rect">
            <a:avLst/>
          </a:prstGeom>
          <a:solidFill>
            <a:srgbClr val="1E2761"/>
          </a:solidFill>
          <a:ln w="12700">
            <a:solidFill>
              <a:srgbClr val="1E2761"/>
            </a:solidFill>
            <a:prstDash val="solid"/>
          </a:ln>
        </p:spPr>
      </p:sp>
      <p:sp>
        <p:nvSpPr>
          <p:cNvPr id="33" name="Text 31"/>
          <p:cNvSpPr/>
          <p:nvPr/>
        </p:nvSpPr>
        <p:spPr>
          <a:xfrm>
            <a:off x="3246120" y="4700016"/>
            <a:ext cx="5532120" cy="320040"/>
          </a:xfrm>
          <a:prstGeom prst="rect">
            <a:avLst/>
          </a:prstGeom>
          <a:noFill/>
          <a:ln/>
        </p:spPr>
        <p:txBody>
          <a:bodyPr wrap="square" lIns="0" tIns="0" rIns="0" bIns="0" rtlCol="0" anchor="ctr"/>
          <a:lstStyle/>
          <a:p>
            <a:pPr indent="0" marL="0">
              <a:buNone/>
            </a:pPr>
            <a:r>
              <a:rPr lang="en-US" sz="900" dirty="0">
                <a:solidFill>
                  <a:srgbClr val="CADCFC"/>
                </a:solidFill>
                <a:latin typeface="Calibri" pitchFamily="34" charset="0"/>
                <a:ea typeface="Calibri" pitchFamily="34" charset="-122"/>
                <a:cs typeface="Calibri" pitchFamily="34" charset="-120"/>
              </a:rPr>
              <a:t>Amazon  •  Logitech  •  Mobcrush  •  Ring  •  Alexa  •  Co-Founder, AI ventures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Text 1"/>
          <p:cNvSpPr/>
          <p:nvPr/>
        </p:nvSpPr>
        <p:spPr>
          <a:xfrm>
            <a:off x="457200" y="118872"/>
            <a:ext cx="8229600" cy="384048"/>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ALIGNMENT MECHANISMS</a:t>
            </a:r>
            <a:endParaRPr lang="en-US" sz="2000" dirty="0"/>
          </a:p>
        </p:txBody>
      </p:sp>
      <p:sp>
        <p:nvSpPr>
          <p:cNvPr id="4" name="Text 2"/>
          <p:cNvSpPr/>
          <p:nvPr/>
        </p:nvSpPr>
        <p:spPr>
          <a:xfrm>
            <a:off x="457200" y="521208"/>
            <a:ext cx="8229600" cy="329184"/>
          </a:xfrm>
          <a:prstGeom prst="rect">
            <a:avLst/>
          </a:prstGeom>
          <a:noFill/>
          <a:ln/>
        </p:spPr>
        <p:txBody>
          <a:bodyPr wrap="square" lIns="0" tIns="0" rIns="0" bIns="0"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Operating outside the normal planning process</a:t>
            </a:r>
            <a:endParaRPr lang="en-US" sz="1200" dirty="0"/>
          </a:p>
        </p:txBody>
      </p:sp>
      <p:sp>
        <p:nvSpPr>
          <p:cNvPr id="5" name="Shape 3"/>
          <p:cNvSpPr/>
          <p:nvPr/>
        </p:nvSpPr>
        <p:spPr>
          <a:xfrm>
            <a:off x="274320" y="1097280"/>
            <a:ext cx="4206240" cy="111556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274320" y="1097280"/>
            <a:ext cx="73152" cy="1115568"/>
          </a:xfrm>
          <a:prstGeom prst="rect">
            <a:avLst/>
          </a:prstGeom>
          <a:solidFill>
            <a:srgbClr val="2E5FA3"/>
          </a:solidFill>
          <a:ln w="12700">
            <a:solidFill>
              <a:srgbClr val="2E5FA3"/>
            </a:solidFill>
            <a:prstDash val="solid"/>
          </a:ln>
        </p:spPr>
      </p:sp>
      <p:sp>
        <p:nvSpPr>
          <p:cNvPr id="7" name="Text 5"/>
          <p:cNvSpPr/>
          <p:nvPr/>
        </p:nvSpPr>
        <p:spPr>
          <a:xfrm>
            <a:off x="438912" y="1188720"/>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01</a:t>
            </a:r>
            <a:endParaRPr lang="en-US" sz="900" dirty="0"/>
          </a:p>
        </p:txBody>
      </p:sp>
      <p:sp>
        <p:nvSpPr>
          <p:cNvPr id="8" name="Text 6"/>
          <p:cNvSpPr/>
          <p:nvPr/>
        </p:nvSpPr>
        <p:spPr>
          <a:xfrm>
            <a:off x="438912" y="1389888"/>
            <a:ext cx="3931920" cy="27432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Guilds</a:t>
            </a:r>
            <a:endParaRPr lang="en-US" sz="1400" dirty="0"/>
          </a:p>
        </p:txBody>
      </p:sp>
      <p:sp>
        <p:nvSpPr>
          <p:cNvPr id="9" name="Text 7"/>
          <p:cNvSpPr/>
          <p:nvPr/>
        </p:nvSpPr>
        <p:spPr>
          <a:xfrm>
            <a:off x="438912" y="1673352"/>
            <a:ext cx="3931920" cy="475488"/>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Communities of practice organized around shared craft — system design, operational, security, privacy reviewers, and interest-based groups.</a:t>
            </a:r>
            <a:endParaRPr lang="en-US" sz="1000" dirty="0"/>
          </a:p>
        </p:txBody>
      </p:sp>
      <p:sp>
        <p:nvSpPr>
          <p:cNvPr id="10" name="Shape 8"/>
          <p:cNvSpPr/>
          <p:nvPr/>
        </p:nvSpPr>
        <p:spPr>
          <a:xfrm>
            <a:off x="274320" y="2377440"/>
            <a:ext cx="4206240" cy="111556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274320" y="2377440"/>
            <a:ext cx="73152" cy="1115568"/>
          </a:xfrm>
          <a:prstGeom prst="rect">
            <a:avLst/>
          </a:prstGeom>
          <a:solidFill>
            <a:srgbClr val="2E7D6F"/>
          </a:solidFill>
          <a:ln w="12700">
            <a:solidFill>
              <a:srgbClr val="2E7D6F"/>
            </a:solidFill>
            <a:prstDash val="solid"/>
          </a:ln>
        </p:spPr>
      </p:sp>
      <p:sp>
        <p:nvSpPr>
          <p:cNvPr id="12" name="Text 10"/>
          <p:cNvSpPr/>
          <p:nvPr/>
        </p:nvSpPr>
        <p:spPr>
          <a:xfrm>
            <a:off x="438912" y="2468880"/>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02</a:t>
            </a:r>
            <a:endParaRPr lang="en-US" sz="900" dirty="0"/>
          </a:p>
        </p:txBody>
      </p:sp>
      <p:sp>
        <p:nvSpPr>
          <p:cNvPr id="13" name="Text 11"/>
          <p:cNvSpPr/>
          <p:nvPr/>
        </p:nvSpPr>
        <p:spPr>
          <a:xfrm>
            <a:off x="438912" y="2670048"/>
            <a:ext cx="3931920" cy="27432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Brown Bags</a:t>
            </a:r>
            <a:endParaRPr lang="en-US" sz="1400" dirty="0"/>
          </a:p>
        </p:txBody>
      </p:sp>
      <p:sp>
        <p:nvSpPr>
          <p:cNvPr id="14" name="Text 12"/>
          <p:cNvSpPr/>
          <p:nvPr/>
        </p:nvSpPr>
        <p:spPr>
          <a:xfrm>
            <a:off x="438912" y="2953512"/>
            <a:ext cx="3931920" cy="475488"/>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Lightweight knowledge-sharing sessions. Low overhead, high signal — engineers teaching engineers on their own schedule.</a:t>
            </a:r>
            <a:endParaRPr lang="en-US" sz="1000" dirty="0"/>
          </a:p>
        </p:txBody>
      </p:sp>
      <p:sp>
        <p:nvSpPr>
          <p:cNvPr id="15" name="Shape 13"/>
          <p:cNvSpPr/>
          <p:nvPr/>
        </p:nvSpPr>
        <p:spPr>
          <a:xfrm>
            <a:off x="274320" y="3657600"/>
            <a:ext cx="4206240" cy="111556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274320" y="3657600"/>
            <a:ext cx="73152" cy="1115568"/>
          </a:xfrm>
          <a:prstGeom prst="rect">
            <a:avLst/>
          </a:prstGeom>
          <a:solidFill>
            <a:srgbClr val="7B3F9E"/>
          </a:solidFill>
          <a:ln w="12700">
            <a:solidFill>
              <a:srgbClr val="7B3F9E"/>
            </a:solidFill>
            <a:prstDash val="solid"/>
          </a:ln>
        </p:spPr>
      </p:sp>
      <p:sp>
        <p:nvSpPr>
          <p:cNvPr id="17" name="Text 15"/>
          <p:cNvSpPr/>
          <p:nvPr/>
        </p:nvSpPr>
        <p:spPr>
          <a:xfrm>
            <a:off x="438912" y="3749040"/>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03</a:t>
            </a:r>
            <a:endParaRPr lang="en-US" sz="900" dirty="0"/>
          </a:p>
        </p:txBody>
      </p:sp>
      <p:sp>
        <p:nvSpPr>
          <p:cNvPr id="18" name="Text 16"/>
          <p:cNvSpPr/>
          <p:nvPr/>
        </p:nvSpPr>
        <p:spPr>
          <a:xfrm>
            <a:off x="438912" y="3950208"/>
            <a:ext cx="3931920" cy="27432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Internal Conferences</a:t>
            </a:r>
            <a:endParaRPr lang="en-US" sz="1400" dirty="0"/>
          </a:p>
        </p:txBody>
      </p:sp>
      <p:sp>
        <p:nvSpPr>
          <p:cNvPr id="19" name="Text 17"/>
          <p:cNvSpPr/>
          <p:nvPr/>
        </p:nvSpPr>
        <p:spPr>
          <a:xfrm>
            <a:off x="438912" y="4233672"/>
            <a:ext cx="3931920" cy="475488"/>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Structured internal events that surface work happening across teams, build cross-org relationships, and reinforce engineering culture.</a:t>
            </a:r>
            <a:endParaRPr lang="en-US" sz="1000" dirty="0"/>
          </a:p>
        </p:txBody>
      </p:sp>
      <p:sp>
        <p:nvSpPr>
          <p:cNvPr id="20" name="Shape 18"/>
          <p:cNvSpPr/>
          <p:nvPr/>
        </p:nvSpPr>
        <p:spPr>
          <a:xfrm>
            <a:off x="4754880" y="1097280"/>
            <a:ext cx="4206240" cy="1115568"/>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4754880" y="1097280"/>
            <a:ext cx="73152" cy="1115568"/>
          </a:xfrm>
          <a:prstGeom prst="rect">
            <a:avLst/>
          </a:prstGeom>
          <a:solidFill>
            <a:srgbClr val="8A4A00"/>
          </a:solidFill>
          <a:ln w="12700">
            <a:solidFill>
              <a:srgbClr val="8A4A00"/>
            </a:solidFill>
            <a:prstDash val="solid"/>
          </a:ln>
        </p:spPr>
      </p:sp>
      <p:sp>
        <p:nvSpPr>
          <p:cNvPr id="22" name="Text 20"/>
          <p:cNvSpPr/>
          <p:nvPr/>
        </p:nvSpPr>
        <p:spPr>
          <a:xfrm>
            <a:off x="4919472" y="1188720"/>
            <a:ext cx="457200" cy="256032"/>
          </a:xfrm>
          <a:prstGeom prst="rect">
            <a:avLst/>
          </a:prstGeom>
          <a:noFill/>
          <a:ln/>
        </p:spPr>
        <p:txBody>
          <a:bodyPr wrap="square" lIns="0" tIns="0" rIns="0" bIns="0" rtlCol="0" anchor="ctr"/>
          <a:lstStyle/>
          <a:p>
            <a:pPr indent="0" marL="0">
              <a:buNone/>
            </a:pPr>
            <a:r>
              <a:rPr lang="en-US" sz="900" b="1" dirty="0">
                <a:solidFill>
                  <a:srgbClr val="7B8EC8"/>
                </a:solidFill>
                <a:latin typeface="Calibri" pitchFamily="34" charset="0"/>
                <a:ea typeface="Calibri" pitchFamily="34" charset="-122"/>
                <a:cs typeface="Calibri" pitchFamily="34" charset="-120"/>
              </a:rPr>
              <a:t>04</a:t>
            </a:r>
            <a:endParaRPr lang="en-US" sz="900" dirty="0"/>
          </a:p>
        </p:txBody>
      </p:sp>
      <p:sp>
        <p:nvSpPr>
          <p:cNvPr id="23" name="Text 21"/>
          <p:cNvSpPr/>
          <p:nvPr/>
        </p:nvSpPr>
        <p:spPr>
          <a:xfrm>
            <a:off x="4919472" y="1389888"/>
            <a:ext cx="3931920" cy="274320"/>
          </a:xfrm>
          <a:prstGeom prst="rect">
            <a:avLst/>
          </a:prstGeom>
          <a:noFill/>
          <a:ln/>
        </p:spPr>
        <p:txBody>
          <a:bodyPr wrap="square" lIns="0" tIns="0" rIns="0" bIns="0" rtlCol="0" anchor="ctr"/>
          <a:lstStyle/>
          <a:p>
            <a:pPr indent="0" marL="0">
              <a:buNone/>
            </a:pPr>
            <a:r>
              <a:rPr lang="en-US" sz="1400" b="1" dirty="0">
                <a:solidFill>
                  <a:srgbClr val="1E2761"/>
                </a:solidFill>
                <a:latin typeface="Georgia" pitchFamily="34" charset="0"/>
                <a:ea typeface="Georgia" pitchFamily="34" charset="-122"/>
                <a:cs typeface="Georgia" pitchFamily="34" charset="-120"/>
              </a:rPr>
              <a:t>Hard Problems to Solve</a:t>
            </a:r>
            <a:endParaRPr lang="en-US" sz="1400" dirty="0"/>
          </a:p>
        </p:txBody>
      </p:sp>
      <p:sp>
        <p:nvSpPr>
          <p:cNvPr id="24" name="Text 22"/>
          <p:cNvSpPr/>
          <p:nvPr/>
        </p:nvSpPr>
        <p:spPr>
          <a:xfrm>
            <a:off x="4919472" y="1673352"/>
            <a:ext cx="3931920" cy="475488"/>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Ad-hoc expert working groups that iterate through design, prototype, and validate until a project risk is fully de-risked.</a:t>
            </a:r>
            <a:endParaRPr lang="en-US" sz="1000" dirty="0"/>
          </a:p>
        </p:txBody>
      </p:sp>
      <p:sp>
        <p:nvSpPr>
          <p:cNvPr id="25" name="Shape 23"/>
          <p:cNvSpPr/>
          <p:nvPr/>
        </p:nvSpPr>
        <p:spPr>
          <a:xfrm>
            <a:off x="4754880" y="2377440"/>
            <a:ext cx="4206240" cy="141732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26" name="Shape 24"/>
          <p:cNvSpPr/>
          <p:nvPr/>
        </p:nvSpPr>
        <p:spPr>
          <a:xfrm>
            <a:off x="4754880" y="2377440"/>
            <a:ext cx="73152" cy="1417320"/>
          </a:xfrm>
          <a:prstGeom prst="rect">
            <a:avLst/>
          </a:prstGeom>
          <a:solidFill>
            <a:srgbClr val="B85042"/>
          </a:solidFill>
          <a:ln w="12700">
            <a:solidFill>
              <a:srgbClr val="B85042"/>
            </a:solidFill>
            <a:prstDash val="solid"/>
          </a:ln>
        </p:spPr>
      </p:sp>
      <p:sp>
        <p:nvSpPr>
          <p:cNvPr id="27" name="Text 25"/>
          <p:cNvSpPr/>
          <p:nvPr/>
        </p:nvSpPr>
        <p:spPr>
          <a:xfrm>
            <a:off x="4919472" y="2468880"/>
            <a:ext cx="457200" cy="256032"/>
          </a:xfrm>
          <a:prstGeom prst="rect">
            <a:avLst/>
          </a:prstGeom>
          <a:noFill/>
          <a:ln/>
        </p:spPr>
        <p:txBody>
          <a:bodyPr wrap="square" lIns="0" tIns="0" rIns="0" bIns="0" rtlCol="0" anchor="ctr"/>
          <a:lstStyle/>
          <a:p>
            <a:pPr indent="0" marL="0">
              <a:buNone/>
            </a:pPr>
            <a:r>
              <a:rPr lang="en-US" sz="900" b="1" dirty="0">
                <a:solidFill>
                  <a:srgbClr val="CADCFC"/>
                </a:solidFill>
                <a:latin typeface="Calibri" pitchFamily="34" charset="0"/>
                <a:ea typeface="Calibri" pitchFamily="34" charset="-122"/>
                <a:cs typeface="Calibri" pitchFamily="34" charset="-120"/>
              </a:rPr>
              <a:t>05</a:t>
            </a:r>
            <a:endParaRPr lang="en-US" sz="900" dirty="0"/>
          </a:p>
        </p:txBody>
      </p:sp>
      <p:sp>
        <p:nvSpPr>
          <p:cNvPr id="28" name="Text 26"/>
          <p:cNvSpPr/>
          <p:nvPr/>
        </p:nvSpPr>
        <p:spPr>
          <a:xfrm>
            <a:off x="4919472" y="2670048"/>
            <a:ext cx="3931920" cy="274320"/>
          </a:xfrm>
          <a:prstGeom prst="rect">
            <a:avLst/>
          </a:prstGeom>
          <a:noFill/>
          <a:ln/>
        </p:spPr>
        <p:txBody>
          <a:bodyPr wrap="square" lIns="0" tIns="0" rIns="0" bIns="0" rtlCol="0" anchor="ctr"/>
          <a:lstStyle/>
          <a:p>
            <a:pPr indent="0" marL="0">
              <a:buNone/>
            </a:pPr>
            <a:r>
              <a:rPr lang="en-US" sz="1400" b="1" dirty="0">
                <a:solidFill>
                  <a:srgbClr val="FFFFFF"/>
                </a:solidFill>
                <a:latin typeface="Georgia" pitchFamily="34" charset="0"/>
                <a:ea typeface="Georgia" pitchFamily="34" charset="-122"/>
                <a:cs typeface="Georgia" pitchFamily="34" charset="-120"/>
              </a:rPr>
              <a:t>Work-Out</a:t>
            </a:r>
            <a:endParaRPr lang="en-US" sz="1400" dirty="0"/>
          </a:p>
        </p:txBody>
      </p:sp>
      <p:sp>
        <p:nvSpPr>
          <p:cNvPr id="29" name="Text 27"/>
          <p:cNvSpPr/>
          <p:nvPr/>
        </p:nvSpPr>
        <p:spPr>
          <a:xfrm>
            <a:off x="4919472" y="2953512"/>
            <a:ext cx="3931920" cy="777240"/>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Semi-annual bottom-up replanning process. The deepest mechanism — ICs drive the roadmap, leadership ratifies. ← Deep dive today.</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201168" cy="960120"/>
          </a:xfrm>
          <a:prstGeom prst="rect">
            <a:avLst/>
          </a:prstGeom>
          <a:solidFill>
            <a:srgbClr val="2E5FA3"/>
          </a:solidFill>
          <a:ln w="12700">
            <a:solidFill>
              <a:srgbClr val="2E5FA3"/>
            </a:solidFill>
            <a:prstDash val="solid"/>
          </a:ln>
        </p:spPr>
      </p:sp>
      <p:sp>
        <p:nvSpPr>
          <p:cNvPr id="4" name="Text 2"/>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01  —  GUILDS</a:t>
            </a:r>
            <a:endParaRPr lang="en-US" sz="2000" dirty="0"/>
          </a:p>
        </p:txBody>
      </p:sp>
      <p:sp>
        <p:nvSpPr>
          <p:cNvPr id="5" name="Text 3"/>
          <p:cNvSpPr/>
          <p:nvPr/>
        </p:nvSpPr>
        <p:spPr>
          <a:xfrm>
            <a:off x="365760" y="1078992"/>
            <a:ext cx="8412480" cy="384048"/>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Communities of practice organized around shared craft — not project teams, not reporting lines.</a:t>
            </a:r>
            <a:endParaRPr lang="en-US" sz="1300" dirty="0"/>
          </a:p>
        </p:txBody>
      </p:sp>
      <p:sp>
        <p:nvSpPr>
          <p:cNvPr id="6" name="Shape 4"/>
          <p:cNvSpPr/>
          <p:nvPr/>
        </p:nvSpPr>
        <p:spPr>
          <a:xfrm>
            <a:off x="274320" y="1600200"/>
            <a:ext cx="4206240" cy="960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274320" y="1600200"/>
            <a:ext cx="73152" cy="960120"/>
          </a:xfrm>
          <a:prstGeom prst="rect">
            <a:avLst/>
          </a:prstGeom>
          <a:solidFill>
            <a:srgbClr val="2E5FA3"/>
          </a:solidFill>
          <a:ln w="12700">
            <a:solidFill>
              <a:srgbClr val="2E5FA3"/>
            </a:solidFill>
            <a:prstDash val="solid"/>
          </a:ln>
        </p:spPr>
      </p:sp>
      <p:sp>
        <p:nvSpPr>
          <p:cNvPr id="8" name="Text 6"/>
          <p:cNvSpPr/>
          <p:nvPr/>
        </p:nvSpPr>
        <p:spPr>
          <a:xfrm>
            <a:off x="438912" y="1691640"/>
            <a:ext cx="393192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System Design Reviewers</a:t>
            </a:r>
            <a:endParaRPr lang="en-US" sz="1200" dirty="0"/>
          </a:p>
        </p:txBody>
      </p:sp>
      <p:sp>
        <p:nvSpPr>
          <p:cNvPr id="9" name="Text 7"/>
          <p:cNvSpPr/>
          <p:nvPr/>
        </p:nvSpPr>
        <p:spPr>
          <a:xfrm>
            <a:off x="438912" y="1965960"/>
            <a:ext cx="3931920" cy="53035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Cross-team panel that reviews architecture proposals before build. Catches design flaws early, spreads patterns, prevents local optima becoming org-wide debt.</a:t>
            </a:r>
            <a:endParaRPr lang="en-US" sz="1000" dirty="0"/>
          </a:p>
        </p:txBody>
      </p:sp>
      <p:sp>
        <p:nvSpPr>
          <p:cNvPr id="10" name="Shape 8"/>
          <p:cNvSpPr/>
          <p:nvPr/>
        </p:nvSpPr>
        <p:spPr>
          <a:xfrm>
            <a:off x="4754880" y="1600200"/>
            <a:ext cx="4206240" cy="960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754880" y="1600200"/>
            <a:ext cx="73152" cy="960120"/>
          </a:xfrm>
          <a:prstGeom prst="rect">
            <a:avLst/>
          </a:prstGeom>
          <a:solidFill>
            <a:srgbClr val="2E5FA3"/>
          </a:solidFill>
          <a:ln w="12700">
            <a:solidFill>
              <a:srgbClr val="2E5FA3"/>
            </a:solidFill>
            <a:prstDash val="solid"/>
          </a:ln>
        </p:spPr>
      </p:sp>
      <p:sp>
        <p:nvSpPr>
          <p:cNvPr id="12" name="Text 10"/>
          <p:cNvSpPr/>
          <p:nvPr/>
        </p:nvSpPr>
        <p:spPr>
          <a:xfrm>
            <a:off x="4919472" y="1691640"/>
            <a:ext cx="393192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Operational Reviewers</a:t>
            </a:r>
            <a:endParaRPr lang="en-US" sz="1200" dirty="0"/>
          </a:p>
        </p:txBody>
      </p:sp>
      <p:sp>
        <p:nvSpPr>
          <p:cNvPr id="13" name="Text 11"/>
          <p:cNvSpPr/>
          <p:nvPr/>
        </p:nvSpPr>
        <p:spPr>
          <a:xfrm>
            <a:off x="4919472" y="1965960"/>
            <a:ext cx="3931920" cy="53035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On-call and reliability experts who review operational readiness — runbooks, alerting, degradation posture — before launch.</a:t>
            </a:r>
            <a:endParaRPr lang="en-US" sz="1000" dirty="0"/>
          </a:p>
        </p:txBody>
      </p:sp>
      <p:sp>
        <p:nvSpPr>
          <p:cNvPr id="14" name="Shape 12"/>
          <p:cNvSpPr/>
          <p:nvPr/>
        </p:nvSpPr>
        <p:spPr>
          <a:xfrm>
            <a:off x="274320" y="2697480"/>
            <a:ext cx="4206240" cy="960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274320" y="2697480"/>
            <a:ext cx="73152" cy="960120"/>
          </a:xfrm>
          <a:prstGeom prst="rect">
            <a:avLst/>
          </a:prstGeom>
          <a:solidFill>
            <a:srgbClr val="2E5FA3"/>
          </a:solidFill>
          <a:ln w="12700">
            <a:solidFill>
              <a:srgbClr val="2E5FA3"/>
            </a:solidFill>
            <a:prstDash val="solid"/>
          </a:ln>
        </p:spPr>
      </p:sp>
      <p:sp>
        <p:nvSpPr>
          <p:cNvPr id="16" name="Text 14"/>
          <p:cNvSpPr/>
          <p:nvPr/>
        </p:nvSpPr>
        <p:spPr>
          <a:xfrm>
            <a:off x="438912" y="2788920"/>
            <a:ext cx="393192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Security Reviewers</a:t>
            </a:r>
            <a:endParaRPr lang="en-US" sz="1200" dirty="0"/>
          </a:p>
        </p:txBody>
      </p:sp>
      <p:sp>
        <p:nvSpPr>
          <p:cNvPr id="17" name="Text 15"/>
          <p:cNvSpPr/>
          <p:nvPr/>
        </p:nvSpPr>
        <p:spPr>
          <a:xfrm>
            <a:off x="438912" y="3063240"/>
            <a:ext cx="3931920" cy="53035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Engineers with security expertise embedded across teams. Review new features and systems for attack surface, data exposure, and compliance risk.</a:t>
            </a:r>
            <a:endParaRPr lang="en-US" sz="1000" dirty="0"/>
          </a:p>
        </p:txBody>
      </p:sp>
      <p:sp>
        <p:nvSpPr>
          <p:cNvPr id="18" name="Shape 16"/>
          <p:cNvSpPr/>
          <p:nvPr/>
        </p:nvSpPr>
        <p:spPr>
          <a:xfrm>
            <a:off x="4754880" y="2697480"/>
            <a:ext cx="4206240" cy="960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9" name="Shape 17"/>
          <p:cNvSpPr/>
          <p:nvPr/>
        </p:nvSpPr>
        <p:spPr>
          <a:xfrm>
            <a:off x="4754880" y="2697480"/>
            <a:ext cx="73152" cy="960120"/>
          </a:xfrm>
          <a:prstGeom prst="rect">
            <a:avLst/>
          </a:prstGeom>
          <a:solidFill>
            <a:srgbClr val="2E5FA3"/>
          </a:solidFill>
          <a:ln w="12700">
            <a:solidFill>
              <a:srgbClr val="2E5FA3"/>
            </a:solidFill>
            <a:prstDash val="solid"/>
          </a:ln>
        </p:spPr>
      </p:sp>
      <p:sp>
        <p:nvSpPr>
          <p:cNvPr id="20" name="Text 18"/>
          <p:cNvSpPr/>
          <p:nvPr/>
        </p:nvSpPr>
        <p:spPr>
          <a:xfrm>
            <a:off x="4919472" y="2788920"/>
            <a:ext cx="393192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Privacy Reviewers</a:t>
            </a:r>
            <a:endParaRPr lang="en-US" sz="1200" dirty="0"/>
          </a:p>
        </p:txBody>
      </p:sp>
      <p:sp>
        <p:nvSpPr>
          <p:cNvPr id="21" name="Text 19"/>
          <p:cNvSpPr/>
          <p:nvPr/>
        </p:nvSpPr>
        <p:spPr>
          <a:xfrm>
            <a:off x="4919472" y="3063240"/>
            <a:ext cx="3931920" cy="53035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Ensure data handling practices meet regulatory and user trust standards. Embedded review process rather than a gates-only compliance model.</a:t>
            </a:r>
            <a:endParaRPr lang="en-US" sz="1000" dirty="0"/>
          </a:p>
        </p:txBody>
      </p:sp>
      <p:sp>
        <p:nvSpPr>
          <p:cNvPr id="22" name="Shape 20"/>
          <p:cNvSpPr/>
          <p:nvPr/>
        </p:nvSpPr>
        <p:spPr>
          <a:xfrm>
            <a:off x="274320" y="3794760"/>
            <a:ext cx="8595360" cy="9601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3" name="Shape 21"/>
          <p:cNvSpPr/>
          <p:nvPr/>
        </p:nvSpPr>
        <p:spPr>
          <a:xfrm>
            <a:off x="274320" y="3794760"/>
            <a:ext cx="73152" cy="960120"/>
          </a:xfrm>
          <a:prstGeom prst="rect">
            <a:avLst/>
          </a:prstGeom>
          <a:solidFill>
            <a:srgbClr val="2E5FA3"/>
          </a:solidFill>
          <a:ln w="12700">
            <a:solidFill>
              <a:srgbClr val="2E5FA3"/>
            </a:solidFill>
            <a:prstDash val="solid"/>
          </a:ln>
        </p:spPr>
      </p:sp>
      <p:sp>
        <p:nvSpPr>
          <p:cNvPr id="24" name="Text 22"/>
          <p:cNvSpPr/>
          <p:nvPr/>
        </p:nvSpPr>
        <p:spPr>
          <a:xfrm>
            <a:off x="438912" y="3886200"/>
            <a:ext cx="832104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Interest-Based Guilds</a:t>
            </a:r>
            <a:endParaRPr lang="en-US" sz="1200" dirty="0"/>
          </a:p>
        </p:txBody>
      </p:sp>
      <p:sp>
        <p:nvSpPr>
          <p:cNvPr id="25" name="Text 23"/>
          <p:cNvSpPr/>
          <p:nvPr/>
        </p:nvSpPr>
        <p:spPr>
          <a:xfrm>
            <a:off x="438912" y="4160520"/>
            <a:ext cx="8321040" cy="53035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Self-organizing communities around technology areas — ML, mobile, frontend, performance. Knowledge-sharing without mandatory process overhead.</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201168" cy="960120"/>
          </a:xfrm>
          <a:prstGeom prst="rect">
            <a:avLst/>
          </a:prstGeom>
          <a:solidFill>
            <a:srgbClr val="2E7D6F"/>
          </a:solidFill>
          <a:ln w="12700">
            <a:solidFill>
              <a:srgbClr val="2E7D6F"/>
            </a:solidFill>
            <a:prstDash val="solid"/>
          </a:ln>
        </p:spPr>
      </p:sp>
      <p:sp>
        <p:nvSpPr>
          <p:cNvPr id="4" name="Text 2"/>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02  —  BROWN BAGS</a:t>
            </a:r>
            <a:endParaRPr lang="en-US" sz="2000" dirty="0"/>
          </a:p>
        </p:txBody>
      </p:sp>
      <p:sp>
        <p:nvSpPr>
          <p:cNvPr id="5" name="Text 3"/>
          <p:cNvSpPr/>
          <p:nvPr/>
        </p:nvSpPr>
        <p:spPr>
          <a:xfrm>
            <a:off x="365760" y="1078992"/>
            <a:ext cx="8412480" cy="347472"/>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Informal, engineer-led knowledge sessions. Low friction, high leverage.</a:t>
            </a:r>
            <a:endParaRPr lang="en-US" sz="1300" dirty="0"/>
          </a:p>
        </p:txBody>
      </p:sp>
      <p:sp>
        <p:nvSpPr>
          <p:cNvPr id="6" name="Shape 4"/>
          <p:cNvSpPr/>
          <p:nvPr/>
        </p:nvSpPr>
        <p:spPr>
          <a:xfrm>
            <a:off x="274320" y="157276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274320" y="1572768"/>
            <a:ext cx="73152" cy="1417320"/>
          </a:xfrm>
          <a:prstGeom prst="rect">
            <a:avLst/>
          </a:prstGeom>
          <a:solidFill>
            <a:srgbClr val="2E7D6F"/>
          </a:solidFill>
          <a:ln w="12700">
            <a:solidFill>
              <a:srgbClr val="2E7D6F"/>
            </a:solidFill>
            <a:prstDash val="solid"/>
          </a:ln>
        </p:spPr>
      </p:sp>
      <p:sp>
        <p:nvSpPr>
          <p:cNvPr id="8" name="Text 6"/>
          <p:cNvSpPr/>
          <p:nvPr/>
        </p:nvSpPr>
        <p:spPr>
          <a:xfrm>
            <a:off x="438912" y="168249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Format</a:t>
            </a:r>
            <a:endParaRPr lang="en-US" sz="1300" dirty="0"/>
          </a:p>
        </p:txBody>
      </p:sp>
      <p:sp>
        <p:nvSpPr>
          <p:cNvPr id="9" name="Text 7"/>
          <p:cNvSpPr/>
          <p:nvPr/>
        </p:nvSpPr>
        <p:spPr>
          <a:xfrm>
            <a:off x="438912" y="199339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30–60 min, lunch-time or end-of-day. One engineer presents something they've built, learned, or investigated. No formal process to schedule one — low barrier to entry.</a:t>
            </a:r>
            <a:endParaRPr lang="en-US" sz="1050" dirty="0"/>
          </a:p>
        </p:txBody>
      </p:sp>
      <p:sp>
        <p:nvSpPr>
          <p:cNvPr id="10" name="Shape 8"/>
          <p:cNvSpPr/>
          <p:nvPr/>
        </p:nvSpPr>
        <p:spPr>
          <a:xfrm>
            <a:off x="4754880" y="157276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754880" y="1572768"/>
            <a:ext cx="73152" cy="1417320"/>
          </a:xfrm>
          <a:prstGeom prst="rect">
            <a:avLst/>
          </a:prstGeom>
          <a:solidFill>
            <a:srgbClr val="2E7D6F"/>
          </a:solidFill>
          <a:ln w="12700">
            <a:solidFill>
              <a:srgbClr val="2E7D6F"/>
            </a:solidFill>
            <a:prstDash val="solid"/>
          </a:ln>
        </p:spPr>
      </p:sp>
      <p:sp>
        <p:nvSpPr>
          <p:cNvPr id="12" name="Text 10"/>
          <p:cNvSpPr/>
          <p:nvPr/>
        </p:nvSpPr>
        <p:spPr>
          <a:xfrm>
            <a:off x="4919472" y="168249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What gets covered</a:t>
            </a:r>
            <a:endParaRPr lang="en-US" sz="1300" dirty="0"/>
          </a:p>
        </p:txBody>
      </p:sp>
      <p:sp>
        <p:nvSpPr>
          <p:cNvPr id="13" name="Text 11"/>
          <p:cNvSpPr/>
          <p:nvPr/>
        </p:nvSpPr>
        <p:spPr>
          <a:xfrm>
            <a:off x="4919472" y="199339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Deep dives on new tech, post-mortems, interesting architectural decisions, external conference recaps, side project demos, research papers. Anything the presenter thinks is worth sharing.</a:t>
            </a:r>
            <a:endParaRPr lang="en-US" sz="1050" dirty="0"/>
          </a:p>
        </p:txBody>
      </p:sp>
      <p:sp>
        <p:nvSpPr>
          <p:cNvPr id="14" name="Shape 12"/>
          <p:cNvSpPr/>
          <p:nvPr/>
        </p:nvSpPr>
        <p:spPr>
          <a:xfrm>
            <a:off x="274320" y="312724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274320" y="3127248"/>
            <a:ext cx="73152" cy="1417320"/>
          </a:xfrm>
          <a:prstGeom prst="rect">
            <a:avLst/>
          </a:prstGeom>
          <a:solidFill>
            <a:srgbClr val="2E7D6F"/>
          </a:solidFill>
          <a:ln w="12700">
            <a:solidFill>
              <a:srgbClr val="2E7D6F"/>
            </a:solidFill>
            <a:prstDash val="solid"/>
          </a:ln>
        </p:spPr>
      </p:sp>
      <p:sp>
        <p:nvSpPr>
          <p:cNvPr id="16" name="Text 14"/>
          <p:cNvSpPr/>
          <p:nvPr/>
        </p:nvSpPr>
        <p:spPr>
          <a:xfrm>
            <a:off x="438912" y="323697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Why it works</a:t>
            </a:r>
            <a:endParaRPr lang="en-US" sz="1300" dirty="0"/>
          </a:p>
        </p:txBody>
      </p:sp>
      <p:sp>
        <p:nvSpPr>
          <p:cNvPr id="17" name="Text 15"/>
          <p:cNvSpPr/>
          <p:nvPr/>
        </p:nvSpPr>
        <p:spPr>
          <a:xfrm>
            <a:off x="438912" y="354787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Creates a culture of teaching. Engineers who present develop communication skills. Attendees get exposure to work happening outside their immediate team. Cross-pollination without mandating it.</a:t>
            </a:r>
            <a:endParaRPr lang="en-US" sz="1050" dirty="0"/>
          </a:p>
        </p:txBody>
      </p:sp>
      <p:sp>
        <p:nvSpPr>
          <p:cNvPr id="18" name="Shape 16"/>
          <p:cNvSpPr/>
          <p:nvPr/>
        </p:nvSpPr>
        <p:spPr>
          <a:xfrm>
            <a:off x="4754880" y="312724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9" name="Shape 17"/>
          <p:cNvSpPr/>
          <p:nvPr/>
        </p:nvSpPr>
        <p:spPr>
          <a:xfrm>
            <a:off x="4754880" y="3127248"/>
            <a:ext cx="73152" cy="1417320"/>
          </a:xfrm>
          <a:prstGeom prst="rect">
            <a:avLst/>
          </a:prstGeom>
          <a:solidFill>
            <a:srgbClr val="2E7D6F"/>
          </a:solidFill>
          <a:ln w="12700">
            <a:solidFill>
              <a:srgbClr val="2E7D6F"/>
            </a:solidFill>
            <a:prstDash val="solid"/>
          </a:ln>
        </p:spPr>
      </p:sp>
      <p:sp>
        <p:nvSpPr>
          <p:cNvPr id="20" name="Text 18"/>
          <p:cNvSpPr/>
          <p:nvPr/>
        </p:nvSpPr>
        <p:spPr>
          <a:xfrm>
            <a:off x="4919472" y="323697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Recording &amp; discoverability</a:t>
            </a:r>
            <a:endParaRPr lang="en-US" sz="1300" dirty="0"/>
          </a:p>
        </p:txBody>
      </p:sp>
      <p:sp>
        <p:nvSpPr>
          <p:cNvPr id="21" name="Text 19"/>
          <p:cNvSpPr/>
          <p:nvPr/>
        </p:nvSpPr>
        <p:spPr>
          <a:xfrm>
            <a:off x="4919472" y="354787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Sessions recorded and catalogued. Engineers who can't attend live can catch up. Builds an internal knowledge library over time.</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201168" cy="960120"/>
          </a:xfrm>
          <a:prstGeom prst="rect">
            <a:avLst/>
          </a:prstGeom>
          <a:solidFill>
            <a:srgbClr val="7B3F9E"/>
          </a:solidFill>
          <a:ln w="12700">
            <a:solidFill>
              <a:srgbClr val="7B3F9E"/>
            </a:solidFill>
            <a:prstDash val="solid"/>
          </a:ln>
        </p:spPr>
      </p:sp>
      <p:sp>
        <p:nvSpPr>
          <p:cNvPr id="4" name="Text 2"/>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03  —  INTERNAL CONFERENCES</a:t>
            </a:r>
            <a:endParaRPr lang="en-US" sz="2000" dirty="0"/>
          </a:p>
        </p:txBody>
      </p:sp>
      <p:sp>
        <p:nvSpPr>
          <p:cNvPr id="5" name="Text 3"/>
          <p:cNvSpPr/>
          <p:nvPr/>
        </p:nvSpPr>
        <p:spPr>
          <a:xfrm>
            <a:off x="365760" y="1078992"/>
            <a:ext cx="8412480" cy="347472"/>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Structured internal events that surface work, build cross-org relationships, and reinforce engineering culture at scale.</a:t>
            </a:r>
            <a:endParaRPr lang="en-US" sz="1300" dirty="0"/>
          </a:p>
        </p:txBody>
      </p:sp>
      <p:sp>
        <p:nvSpPr>
          <p:cNvPr id="6" name="Shape 4"/>
          <p:cNvSpPr/>
          <p:nvPr/>
        </p:nvSpPr>
        <p:spPr>
          <a:xfrm>
            <a:off x="274320" y="157276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274320" y="1572768"/>
            <a:ext cx="73152" cy="1417320"/>
          </a:xfrm>
          <a:prstGeom prst="rect">
            <a:avLst/>
          </a:prstGeom>
          <a:solidFill>
            <a:srgbClr val="7B3F9E"/>
          </a:solidFill>
          <a:ln w="12700">
            <a:solidFill>
              <a:srgbClr val="7B3F9E"/>
            </a:solidFill>
            <a:prstDash val="solid"/>
          </a:ln>
        </p:spPr>
      </p:sp>
      <p:sp>
        <p:nvSpPr>
          <p:cNvPr id="8" name="Text 6"/>
          <p:cNvSpPr/>
          <p:nvPr/>
        </p:nvSpPr>
        <p:spPr>
          <a:xfrm>
            <a:off x="438912" y="168249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Format</a:t>
            </a:r>
            <a:endParaRPr lang="en-US" sz="1300" dirty="0"/>
          </a:p>
        </p:txBody>
      </p:sp>
      <p:sp>
        <p:nvSpPr>
          <p:cNvPr id="9" name="Text 7"/>
          <p:cNvSpPr/>
          <p:nvPr/>
        </p:nvSpPr>
        <p:spPr>
          <a:xfrm>
            <a:off x="438912" y="199339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Half-day to full-day event. CFP (call for proposals) open to all engineers. Talks, demos, and workshops selected by a rotating program committee — not management.</a:t>
            </a:r>
            <a:endParaRPr lang="en-US" sz="1050" dirty="0"/>
          </a:p>
        </p:txBody>
      </p:sp>
      <p:sp>
        <p:nvSpPr>
          <p:cNvPr id="10" name="Shape 8"/>
          <p:cNvSpPr/>
          <p:nvPr/>
        </p:nvSpPr>
        <p:spPr>
          <a:xfrm>
            <a:off x="4754880" y="157276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754880" y="1572768"/>
            <a:ext cx="73152" cy="1417320"/>
          </a:xfrm>
          <a:prstGeom prst="rect">
            <a:avLst/>
          </a:prstGeom>
          <a:solidFill>
            <a:srgbClr val="7B3F9E"/>
          </a:solidFill>
          <a:ln w="12700">
            <a:solidFill>
              <a:srgbClr val="7B3F9E"/>
            </a:solidFill>
            <a:prstDash val="solid"/>
          </a:ln>
        </p:spPr>
      </p:sp>
      <p:sp>
        <p:nvSpPr>
          <p:cNvPr id="12" name="Text 10"/>
          <p:cNvSpPr/>
          <p:nvPr/>
        </p:nvSpPr>
        <p:spPr>
          <a:xfrm>
            <a:off x="4919472" y="168249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Why not just an all-hands?</a:t>
            </a:r>
            <a:endParaRPr lang="en-US" sz="1300" dirty="0"/>
          </a:p>
        </p:txBody>
      </p:sp>
      <p:sp>
        <p:nvSpPr>
          <p:cNvPr id="13" name="Text 11"/>
          <p:cNvSpPr/>
          <p:nvPr/>
        </p:nvSpPr>
        <p:spPr>
          <a:xfrm>
            <a:off x="4919472" y="199339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All-hands is top-down broadcast. Internal conferences are peer-to-peer. The selection process and presenter experience create investment that passive attendance doesn't.</a:t>
            </a:r>
            <a:endParaRPr lang="en-US" sz="1050" dirty="0"/>
          </a:p>
        </p:txBody>
      </p:sp>
      <p:sp>
        <p:nvSpPr>
          <p:cNvPr id="14" name="Shape 12"/>
          <p:cNvSpPr/>
          <p:nvPr/>
        </p:nvSpPr>
        <p:spPr>
          <a:xfrm>
            <a:off x="274320" y="312724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274320" y="3127248"/>
            <a:ext cx="73152" cy="1417320"/>
          </a:xfrm>
          <a:prstGeom prst="rect">
            <a:avLst/>
          </a:prstGeom>
          <a:solidFill>
            <a:srgbClr val="7B3F9E"/>
          </a:solidFill>
          <a:ln w="12700">
            <a:solidFill>
              <a:srgbClr val="7B3F9E"/>
            </a:solidFill>
            <a:prstDash val="solid"/>
          </a:ln>
        </p:spPr>
      </p:sp>
      <p:sp>
        <p:nvSpPr>
          <p:cNvPr id="16" name="Text 14"/>
          <p:cNvSpPr/>
          <p:nvPr/>
        </p:nvSpPr>
        <p:spPr>
          <a:xfrm>
            <a:off x="438912" y="323697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Cross-team visibility</a:t>
            </a:r>
            <a:endParaRPr lang="en-US" sz="1300" dirty="0"/>
          </a:p>
        </p:txBody>
      </p:sp>
      <p:sp>
        <p:nvSpPr>
          <p:cNvPr id="17" name="Text 15"/>
          <p:cNvSpPr/>
          <p:nvPr/>
        </p:nvSpPr>
        <p:spPr>
          <a:xfrm>
            <a:off x="438912" y="354787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Engineers discover what other teams are building. Reduces duplication, surfaces collaboration opportunities, and creates natural knowledge bridges between orgs.</a:t>
            </a:r>
            <a:endParaRPr lang="en-US" sz="1050" dirty="0"/>
          </a:p>
        </p:txBody>
      </p:sp>
      <p:sp>
        <p:nvSpPr>
          <p:cNvPr id="18" name="Shape 16"/>
          <p:cNvSpPr/>
          <p:nvPr/>
        </p:nvSpPr>
        <p:spPr>
          <a:xfrm>
            <a:off x="4754880" y="3127248"/>
            <a:ext cx="4206240" cy="141732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19" name="Shape 17"/>
          <p:cNvSpPr/>
          <p:nvPr/>
        </p:nvSpPr>
        <p:spPr>
          <a:xfrm>
            <a:off x="4754880" y="3127248"/>
            <a:ext cx="73152" cy="1417320"/>
          </a:xfrm>
          <a:prstGeom prst="rect">
            <a:avLst/>
          </a:prstGeom>
          <a:solidFill>
            <a:srgbClr val="7B3F9E"/>
          </a:solidFill>
          <a:ln w="12700">
            <a:solidFill>
              <a:srgbClr val="7B3F9E"/>
            </a:solidFill>
            <a:prstDash val="solid"/>
          </a:ln>
        </p:spPr>
      </p:sp>
      <p:sp>
        <p:nvSpPr>
          <p:cNvPr id="20" name="Text 18"/>
          <p:cNvSpPr/>
          <p:nvPr/>
        </p:nvSpPr>
        <p:spPr>
          <a:xfrm>
            <a:off x="4919472" y="3236976"/>
            <a:ext cx="3840480" cy="274320"/>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Culture signal</a:t>
            </a:r>
            <a:endParaRPr lang="en-US" sz="1300" dirty="0"/>
          </a:p>
        </p:txBody>
      </p:sp>
      <p:sp>
        <p:nvSpPr>
          <p:cNvPr id="21" name="Text 19"/>
          <p:cNvSpPr/>
          <p:nvPr/>
        </p:nvSpPr>
        <p:spPr>
          <a:xfrm>
            <a:off x="4919472" y="3547872"/>
            <a:ext cx="3840480" cy="914400"/>
          </a:xfrm>
          <a:prstGeom prst="rect">
            <a:avLst/>
          </a:prstGeom>
          <a:noFill/>
          <a:ln/>
        </p:spPr>
        <p:txBody>
          <a:bodyPr wrap="square" lIns="0" tIns="0" rIns="0" bIns="0" rtlCol="0" anchor="ctr"/>
          <a:lstStyle/>
          <a:p>
            <a:pPr indent="0" marL="0">
              <a:buNone/>
            </a:pPr>
            <a:r>
              <a:rPr lang="en-US" sz="1050" dirty="0">
                <a:solidFill>
                  <a:srgbClr val="3A3A5C"/>
                </a:solidFill>
                <a:latin typeface="Calibri" pitchFamily="34" charset="0"/>
                <a:ea typeface="Calibri" pitchFamily="34" charset="-122"/>
                <a:cs typeface="Calibri" pitchFamily="34" charset="-120"/>
              </a:rPr>
              <a:t>The act of running an internal conference signals that the organization values engineering craft as a discipline, not just delivery. It attracts and retains people who care about the work.</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201168" cy="960120"/>
          </a:xfrm>
          <a:prstGeom prst="rect">
            <a:avLst/>
          </a:prstGeom>
          <a:solidFill>
            <a:srgbClr val="8A4A00"/>
          </a:solidFill>
          <a:ln w="12700">
            <a:solidFill>
              <a:srgbClr val="8A4A00"/>
            </a:solidFill>
            <a:prstDash val="solid"/>
          </a:ln>
        </p:spPr>
      </p:sp>
      <p:sp>
        <p:nvSpPr>
          <p:cNvPr id="4" name="Text 2"/>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04  —  HARD PROBLEMS TO SOLVE</a:t>
            </a:r>
            <a:endParaRPr lang="en-US" sz="2000" dirty="0"/>
          </a:p>
        </p:txBody>
      </p:sp>
      <p:sp>
        <p:nvSpPr>
          <p:cNvPr id="5" name="Text 3"/>
          <p:cNvSpPr/>
          <p:nvPr/>
        </p:nvSpPr>
        <p:spPr>
          <a:xfrm>
            <a:off x="365760" y="1078992"/>
            <a:ext cx="8412480" cy="347472"/>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Ad-hoc expert working groups that iterate until the problem is de-risked — or examples of where this has been used.</a:t>
            </a:r>
            <a:endParaRPr lang="en-US" sz="1300" dirty="0"/>
          </a:p>
        </p:txBody>
      </p:sp>
      <p:sp>
        <p:nvSpPr>
          <p:cNvPr id="6" name="Shape 4"/>
          <p:cNvSpPr/>
          <p:nvPr/>
        </p:nvSpPr>
        <p:spPr>
          <a:xfrm>
            <a:off x="274320" y="1554480"/>
            <a:ext cx="4206240" cy="333756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274320" y="1554480"/>
            <a:ext cx="73152" cy="3337560"/>
          </a:xfrm>
          <a:prstGeom prst="rect">
            <a:avLst/>
          </a:prstGeom>
          <a:solidFill>
            <a:srgbClr val="8A4A00"/>
          </a:solidFill>
          <a:ln w="12700">
            <a:solidFill>
              <a:srgbClr val="8A4A00"/>
            </a:solidFill>
            <a:prstDash val="solid"/>
          </a:ln>
        </p:spPr>
      </p:sp>
      <p:sp>
        <p:nvSpPr>
          <p:cNvPr id="8" name="Text 6"/>
          <p:cNvSpPr/>
          <p:nvPr/>
        </p:nvSpPr>
        <p:spPr>
          <a:xfrm>
            <a:off x="457200" y="1664208"/>
            <a:ext cx="3840480" cy="292608"/>
          </a:xfrm>
          <a:prstGeom prst="rect">
            <a:avLst/>
          </a:prstGeom>
          <a:noFill/>
          <a:ln/>
        </p:spPr>
        <p:txBody>
          <a:bodyPr wrap="square" lIns="0" tIns="0" rIns="0" bIns="0" rtlCol="0" anchor="ctr"/>
          <a:lstStyle/>
          <a:p>
            <a:pPr indent="0" marL="0">
              <a:buNone/>
            </a:pPr>
            <a:r>
              <a:rPr lang="en-US" sz="1300" b="1" dirty="0">
                <a:solidFill>
                  <a:srgbClr val="1E2761"/>
                </a:solidFill>
                <a:latin typeface="Georgia" pitchFamily="34" charset="0"/>
                <a:ea typeface="Georgia" pitchFamily="34" charset="-122"/>
                <a:cs typeface="Georgia" pitchFamily="34" charset="-120"/>
              </a:rPr>
              <a:t>How it works</a:t>
            </a:r>
            <a:endParaRPr lang="en-US" sz="1300" dirty="0"/>
          </a:p>
        </p:txBody>
      </p:sp>
      <p:sp>
        <p:nvSpPr>
          <p:cNvPr id="9" name="Text 7"/>
          <p:cNvSpPr/>
          <p:nvPr/>
        </p:nvSpPr>
        <p:spPr>
          <a:xfrm>
            <a:off x="457200" y="2057400"/>
            <a:ext cx="3840480" cy="237744"/>
          </a:xfrm>
          <a:prstGeom prst="rect">
            <a:avLst/>
          </a:prstGeom>
          <a:noFill/>
          <a:ln/>
        </p:spPr>
        <p:txBody>
          <a:bodyPr wrap="square" lIns="0" tIns="0" rIns="0" bIns="0" rtlCol="0" anchor="ctr"/>
          <a:lstStyle/>
          <a:p>
            <a:pPr indent="0" marL="0">
              <a:buNone/>
            </a:pPr>
            <a:r>
              <a:rPr lang="en-US" sz="1100" b="1" dirty="0">
                <a:solidFill>
                  <a:srgbClr val="1E2761"/>
                </a:solidFill>
                <a:latin typeface="Calibri" pitchFamily="34" charset="0"/>
                <a:ea typeface="Calibri" pitchFamily="34" charset="-122"/>
                <a:cs typeface="Calibri" pitchFamily="34" charset="-120"/>
              </a:rPr>
              <a:t>Identify the hard problem</a:t>
            </a:r>
            <a:endParaRPr lang="en-US" sz="1100" dirty="0"/>
          </a:p>
        </p:txBody>
      </p:sp>
      <p:sp>
        <p:nvSpPr>
          <p:cNvPr id="10" name="Text 8"/>
          <p:cNvSpPr/>
          <p:nvPr/>
        </p:nvSpPr>
        <p:spPr>
          <a:xfrm>
            <a:off x="457200" y="2304288"/>
            <a:ext cx="3840480"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A project risk, an unsolved design question, or a dependency that blocks progress — something that can't be resolved in normal planning.</a:t>
            </a:r>
            <a:endParaRPr lang="en-US" sz="1000" dirty="0"/>
          </a:p>
        </p:txBody>
      </p:sp>
      <p:sp>
        <p:nvSpPr>
          <p:cNvPr id="11" name="Text 9"/>
          <p:cNvSpPr/>
          <p:nvPr/>
        </p:nvSpPr>
        <p:spPr>
          <a:xfrm>
            <a:off x="457200" y="2807208"/>
            <a:ext cx="3840480" cy="237744"/>
          </a:xfrm>
          <a:prstGeom prst="rect">
            <a:avLst/>
          </a:prstGeom>
          <a:noFill/>
          <a:ln/>
        </p:spPr>
        <p:txBody>
          <a:bodyPr wrap="square" lIns="0" tIns="0" rIns="0" bIns="0" rtlCol="0" anchor="ctr"/>
          <a:lstStyle/>
          <a:p>
            <a:pPr indent="0" marL="0">
              <a:buNone/>
            </a:pPr>
            <a:r>
              <a:rPr lang="en-US" sz="1100" b="1" dirty="0">
                <a:solidFill>
                  <a:srgbClr val="1E2761"/>
                </a:solidFill>
                <a:latin typeface="Calibri" pitchFamily="34" charset="0"/>
                <a:ea typeface="Calibri" pitchFamily="34" charset="-122"/>
                <a:cs typeface="Calibri" pitchFamily="34" charset="-120"/>
              </a:rPr>
              <a:t>Form the working group</a:t>
            </a:r>
            <a:endParaRPr lang="en-US" sz="1100" dirty="0"/>
          </a:p>
        </p:txBody>
      </p:sp>
      <p:sp>
        <p:nvSpPr>
          <p:cNvPr id="12" name="Text 10"/>
          <p:cNvSpPr/>
          <p:nvPr/>
        </p:nvSpPr>
        <p:spPr>
          <a:xfrm>
            <a:off x="457200" y="3054096"/>
            <a:ext cx="3840480"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Ad-hoc group assembled from cross-functional experts or deep domain specialists. Not a standing team — convened for this problem.</a:t>
            </a:r>
            <a:endParaRPr lang="en-US" sz="1000" dirty="0"/>
          </a:p>
        </p:txBody>
      </p:sp>
      <p:sp>
        <p:nvSpPr>
          <p:cNvPr id="13" name="Text 11"/>
          <p:cNvSpPr/>
          <p:nvPr/>
        </p:nvSpPr>
        <p:spPr>
          <a:xfrm>
            <a:off x="457200" y="3557016"/>
            <a:ext cx="3840480" cy="237744"/>
          </a:xfrm>
          <a:prstGeom prst="rect">
            <a:avLst/>
          </a:prstGeom>
          <a:noFill/>
          <a:ln/>
        </p:spPr>
        <p:txBody>
          <a:bodyPr wrap="square" lIns="0" tIns="0" rIns="0" bIns="0" rtlCol="0" anchor="ctr"/>
          <a:lstStyle/>
          <a:p>
            <a:pPr indent="0" marL="0">
              <a:buNone/>
            </a:pPr>
            <a:r>
              <a:rPr lang="en-US" sz="1100" b="1" dirty="0">
                <a:solidFill>
                  <a:srgbClr val="1E2761"/>
                </a:solidFill>
                <a:latin typeface="Calibri" pitchFamily="34" charset="0"/>
                <a:ea typeface="Calibri" pitchFamily="34" charset="-122"/>
                <a:cs typeface="Calibri" pitchFamily="34" charset="-120"/>
              </a:rPr>
              <a:t>Design → Prototype → Validate</a:t>
            </a:r>
            <a:endParaRPr lang="en-US" sz="1100" dirty="0"/>
          </a:p>
        </p:txBody>
      </p:sp>
      <p:sp>
        <p:nvSpPr>
          <p:cNvPr id="14" name="Text 12"/>
          <p:cNvSpPr/>
          <p:nvPr/>
        </p:nvSpPr>
        <p:spPr>
          <a:xfrm>
            <a:off x="457200" y="3803904"/>
            <a:ext cx="3840480"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Each group works through the problem iteratively. Design a solution, build enough of a prototype to test it, validate with real constraints.</a:t>
            </a:r>
            <a:endParaRPr lang="en-US" sz="1000" dirty="0"/>
          </a:p>
        </p:txBody>
      </p:sp>
      <p:sp>
        <p:nvSpPr>
          <p:cNvPr id="15" name="Text 13"/>
          <p:cNvSpPr/>
          <p:nvPr/>
        </p:nvSpPr>
        <p:spPr>
          <a:xfrm>
            <a:off x="457200" y="4306824"/>
            <a:ext cx="3840480" cy="237744"/>
          </a:xfrm>
          <a:prstGeom prst="rect">
            <a:avLst/>
          </a:prstGeom>
          <a:noFill/>
          <a:ln/>
        </p:spPr>
        <p:txBody>
          <a:bodyPr wrap="square" lIns="0" tIns="0" rIns="0" bIns="0" rtlCol="0" anchor="ctr"/>
          <a:lstStyle/>
          <a:p>
            <a:pPr indent="0" marL="0">
              <a:buNone/>
            </a:pPr>
            <a:r>
              <a:rPr lang="en-US" sz="1100" b="1" dirty="0">
                <a:solidFill>
                  <a:srgbClr val="1E2761"/>
                </a:solidFill>
                <a:latin typeface="Calibri" pitchFamily="34" charset="0"/>
                <a:ea typeface="Calibri" pitchFamily="34" charset="-122"/>
                <a:cs typeface="Calibri" pitchFamily="34" charset="-120"/>
              </a:rPr>
              <a:t>Wash, rinse, repeat</a:t>
            </a:r>
            <a:endParaRPr lang="en-US" sz="1100" dirty="0"/>
          </a:p>
        </p:txBody>
      </p:sp>
      <p:sp>
        <p:nvSpPr>
          <p:cNvPr id="16" name="Text 14"/>
          <p:cNvSpPr/>
          <p:nvPr/>
        </p:nvSpPr>
        <p:spPr>
          <a:xfrm>
            <a:off x="457200" y="4553712"/>
            <a:ext cx="3840480" cy="438912"/>
          </a:xfrm>
          <a:prstGeom prst="rect">
            <a:avLst/>
          </a:prstGeom>
          <a:noFill/>
          <a:ln/>
        </p:spPr>
        <p:txBody>
          <a:bodyPr wrap="square" lIns="0" tIns="0" rIns="0" bIns="0" rtlCol="0" anchor="ctr"/>
          <a:lstStyle/>
          <a:p>
            <a:pPr indent="0" marL="0">
              <a:buNone/>
            </a:pPr>
            <a:r>
              <a:rPr lang="en-US" sz="1000" dirty="0">
                <a:solidFill>
                  <a:srgbClr val="3A3A5C"/>
                </a:solidFill>
                <a:latin typeface="Calibri" pitchFamily="34" charset="0"/>
                <a:ea typeface="Calibri" pitchFamily="34" charset="-122"/>
                <a:cs typeface="Calibri" pitchFamily="34" charset="-120"/>
              </a:rPr>
              <a:t>If validation fails or surfaces new unknowns, the loop restarts. Continue until the risk is resolved and the project can proceed with confidence.</a:t>
            </a:r>
            <a:endParaRPr lang="en-US" sz="1000" dirty="0"/>
          </a:p>
        </p:txBody>
      </p:sp>
      <p:sp>
        <p:nvSpPr>
          <p:cNvPr id="17" name="Shape 15"/>
          <p:cNvSpPr/>
          <p:nvPr/>
        </p:nvSpPr>
        <p:spPr>
          <a:xfrm>
            <a:off x="4754880" y="1554480"/>
            <a:ext cx="4114800" cy="333756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18" name="Shape 16"/>
          <p:cNvSpPr/>
          <p:nvPr/>
        </p:nvSpPr>
        <p:spPr>
          <a:xfrm>
            <a:off x="4983480" y="1783080"/>
            <a:ext cx="3657600" cy="658368"/>
          </a:xfrm>
          <a:prstGeom prst="rect">
            <a:avLst/>
          </a:prstGeom>
          <a:solidFill>
            <a:srgbClr val="12194A"/>
          </a:solidFill>
          <a:ln w="12700">
            <a:solidFill>
              <a:srgbClr val="2A3580"/>
            </a:solidFill>
            <a:prstDash val="solid"/>
          </a:ln>
        </p:spPr>
      </p:sp>
      <p:sp>
        <p:nvSpPr>
          <p:cNvPr id="19" name="Text 17"/>
          <p:cNvSpPr/>
          <p:nvPr/>
        </p:nvSpPr>
        <p:spPr>
          <a:xfrm>
            <a:off x="4983480" y="1837944"/>
            <a:ext cx="3657600" cy="274320"/>
          </a:xfrm>
          <a:prstGeom prst="rect">
            <a:avLst/>
          </a:prstGeom>
          <a:noFill/>
          <a:ln/>
        </p:spPr>
        <p:txBody>
          <a:bodyPr wrap="square" lIns="0" tIns="0" rIns="0" bIns="0" rtlCol="0" anchor="ctr"/>
          <a:lstStyle/>
          <a:p>
            <a:pPr algn="ctr" indent="0" marL="0">
              <a:buNone/>
            </a:pPr>
            <a:r>
              <a:rPr lang="en-US" sz="1400" b="1" dirty="0">
                <a:solidFill>
                  <a:srgbClr val="F4A261"/>
                </a:solidFill>
                <a:latin typeface="Georgia" pitchFamily="34" charset="0"/>
                <a:ea typeface="Georgia" pitchFamily="34" charset="-122"/>
                <a:cs typeface="Georgia" pitchFamily="34" charset="-120"/>
              </a:rPr>
              <a:t>Design</a:t>
            </a:r>
            <a:endParaRPr lang="en-US" sz="1400" dirty="0"/>
          </a:p>
        </p:txBody>
      </p:sp>
      <p:sp>
        <p:nvSpPr>
          <p:cNvPr id="20" name="Text 18"/>
          <p:cNvSpPr/>
          <p:nvPr/>
        </p:nvSpPr>
        <p:spPr>
          <a:xfrm>
            <a:off x="4983480" y="2148840"/>
            <a:ext cx="3657600" cy="22860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Define the solution approach</a:t>
            </a:r>
            <a:endParaRPr lang="en-US" sz="950" dirty="0"/>
          </a:p>
        </p:txBody>
      </p:sp>
      <p:sp>
        <p:nvSpPr>
          <p:cNvPr id="21" name="Shape 19"/>
          <p:cNvSpPr/>
          <p:nvPr/>
        </p:nvSpPr>
        <p:spPr>
          <a:xfrm>
            <a:off x="6812280" y="2441448"/>
            <a:ext cx="0" cy="237744"/>
          </a:xfrm>
          <a:prstGeom prst="line">
            <a:avLst/>
          </a:prstGeom>
          <a:noFill/>
          <a:ln w="25400">
            <a:solidFill>
              <a:srgbClr val="F4A261"/>
            </a:solidFill>
            <a:prstDash val="solid"/>
          </a:ln>
        </p:spPr>
      </p:sp>
      <p:sp>
        <p:nvSpPr>
          <p:cNvPr id="22" name="Shape 20"/>
          <p:cNvSpPr/>
          <p:nvPr/>
        </p:nvSpPr>
        <p:spPr>
          <a:xfrm>
            <a:off x="4983480" y="2679192"/>
            <a:ext cx="3657600" cy="658368"/>
          </a:xfrm>
          <a:prstGeom prst="rect">
            <a:avLst/>
          </a:prstGeom>
          <a:solidFill>
            <a:srgbClr val="12194A"/>
          </a:solidFill>
          <a:ln w="12700">
            <a:solidFill>
              <a:srgbClr val="2A3580"/>
            </a:solidFill>
            <a:prstDash val="solid"/>
          </a:ln>
        </p:spPr>
      </p:sp>
      <p:sp>
        <p:nvSpPr>
          <p:cNvPr id="23" name="Text 21"/>
          <p:cNvSpPr/>
          <p:nvPr/>
        </p:nvSpPr>
        <p:spPr>
          <a:xfrm>
            <a:off x="4983480" y="2734056"/>
            <a:ext cx="3657600" cy="274320"/>
          </a:xfrm>
          <a:prstGeom prst="rect">
            <a:avLst/>
          </a:prstGeom>
          <a:noFill/>
          <a:ln/>
        </p:spPr>
        <p:txBody>
          <a:bodyPr wrap="square" lIns="0" tIns="0" rIns="0" bIns="0" rtlCol="0" anchor="ctr"/>
          <a:lstStyle/>
          <a:p>
            <a:pPr algn="ctr" indent="0" marL="0">
              <a:buNone/>
            </a:pPr>
            <a:r>
              <a:rPr lang="en-US" sz="1400" b="1" dirty="0">
                <a:solidFill>
                  <a:srgbClr val="F4A261"/>
                </a:solidFill>
                <a:latin typeface="Georgia" pitchFamily="34" charset="0"/>
                <a:ea typeface="Georgia" pitchFamily="34" charset="-122"/>
                <a:cs typeface="Georgia" pitchFamily="34" charset="-120"/>
              </a:rPr>
              <a:t>Prototype</a:t>
            </a:r>
            <a:endParaRPr lang="en-US" sz="1400" dirty="0"/>
          </a:p>
        </p:txBody>
      </p:sp>
      <p:sp>
        <p:nvSpPr>
          <p:cNvPr id="24" name="Text 22"/>
          <p:cNvSpPr/>
          <p:nvPr/>
        </p:nvSpPr>
        <p:spPr>
          <a:xfrm>
            <a:off x="4983480" y="3044952"/>
            <a:ext cx="3657600" cy="22860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Build enough to test</a:t>
            </a:r>
            <a:endParaRPr lang="en-US" sz="950" dirty="0"/>
          </a:p>
        </p:txBody>
      </p:sp>
      <p:sp>
        <p:nvSpPr>
          <p:cNvPr id="25" name="Shape 23"/>
          <p:cNvSpPr/>
          <p:nvPr/>
        </p:nvSpPr>
        <p:spPr>
          <a:xfrm>
            <a:off x="6812280" y="3337560"/>
            <a:ext cx="0" cy="237744"/>
          </a:xfrm>
          <a:prstGeom prst="line">
            <a:avLst/>
          </a:prstGeom>
          <a:noFill/>
          <a:ln w="25400">
            <a:solidFill>
              <a:srgbClr val="F4A261"/>
            </a:solidFill>
            <a:prstDash val="solid"/>
          </a:ln>
        </p:spPr>
      </p:sp>
      <p:sp>
        <p:nvSpPr>
          <p:cNvPr id="26" name="Shape 24"/>
          <p:cNvSpPr/>
          <p:nvPr/>
        </p:nvSpPr>
        <p:spPr>
          <a:xfrm>
            <a:off x="4983480" y="3575304"/>
            <a:ext cx="3657600" cy="658368"/>
          </a:xfrm>
          <a:prstGeom prst="rect">
            <a:avLst/>
          </a:prstGeom>
          <a:solidFill>
            <a:srgbClr val="12194A"/>
          </a:solidFill>
          <a:ln w="12700">
            <a:solidFill>
              <a:srgbClr val="2A3580"/>
            </a:solidFill>
            <a:prstDash val="solid"/>
          </a:ln>
        </p:spPr>
      </p:sp>
      <p:sp>
        <p:nvSpPr>
          <p:cNvPr id="27" name="Text 25"/>
          <p:cNvSpPr/>
          <p:nvPr/>
        </p:nvSpPr>
        <p:spPr>
          <a:xfrm>
            <a:off x="4983480" y="3630168"/>
            <a:ext cx="3657600" cy="274320"/>
          </a:xfrm>
          <a:prstGeom prst="rect">
            <a:avLst/>
          </a:prstGeom>
          <a:noFill/>
          <a:ln/>
        </p:spPr>
        <p:txBody>
          <a:bodyPr wrap="square" lIns="0" tIns="0" rIns="0" bIns="0" rtlCol="0" anchor="ctr"/>
          <a:lstStyle/>
          <a:p>
            <a:pPr algn="ctr" indent="0" marL="0">
              <a:buNone/>
            </a:pPr>
            <a:r>
              <a:rPr lang="en-US" sz="1400" b="1" dirty="0">
                <a:solidFill>
                  <a:srgbClr val="F4A261"/>
                </a:solidFill>
                <a:latin typeface="Georgia" pitchFamily="34" charset="0"/>
                <a:ea typeface="Georgia" pitchFamily="34" charset="-122"/>
                <a:cs typeface="Georgia" pitchFamily="34" charset="-120"/>
              </a:rPr>
              <a:t>Validate</a:t>
            </a:r>
            <a:endParaRPr lang="en-US" sz="1400" dirty="0"/>
          </a:p>
        </p:txBody>
      </p:sp>
      <p:sp>
        <p:nvSpPr>
          <p:cNvPr id="28" name="Text 26"/>
          <p:cNvSpPr/>
          <p:nvPr/>
        </p:nvSpPr>
        <p:spPr>
          <a:xfrm>
            <a:off x="4983480" y="3941064"/>
            <a:ext cx="3657600" cy="22860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Test against real constraints</a:t>
            </a:r>
            <a:endParaRPr lang="en-US" sz="950" dirty="0"/>
          </a:p>
        </p:txBody>
      </p:sp>
      <p:sp>
        <p:nvSpPr>
          <p:cNvPr id="29" name="Shape 27"/>
          <p:cNvSpPr/>
          <p:nvPr/>
        </p:nvSpPr>
        <p:spPr>
          <a:xfrm>
            <a:off x="4983480" y="4471416"/>
            <a:ext cx="3657600" cy="320040"/>
          </a:xfrm>
          <a:prstGeom prst="rect">
            <a:avLst/>
          </a:prstGeom>
          <a:solidFill>
            <a:srgbClr val="0A1030"/>
          </a:solidFill>
          <a:ln w="12700">
            <a:solidFill>
              <a:srgbClr val="2A3580"/>
            </a:solidFill>
            <a:prstDash val="solid"/>
          </a:ln>
        </p:spPr>
      </p:sp>
      <p:sp>
        <p:nvSpPr>
          <p:cNvPr id="30" name="Text 28"/>
          <p:cNvSpPr/>
          <p:nvPr/>
        </p:nvSpPr>
        <p:spPr>
          <a:xfrm>
            <a:off x="4983480" y="4498848"/>
            <a:ext cx="3657600" cy="256032"/>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De-risked?   No → repeat loop     Yes → proceed</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61"/>
          </a:solidFill>
          <a:ln w="12700">
            <a:solidFill>
              <a:srgbClr val="F4A261"/>
            </a:solidFill>
            <a:prstDash val="solid"/>
          </a:ln>
        </p:spPr>
      </p:sp>
      <p:sp>
        <p:nvSpPr>
          <p:cNvPr id="3" name="Text 1"/>
          <p:cNvSpPr/>
          <p:nvPr/>
        </p:nvSpPr>
        <p:spPr>
          <a:xfrm>
            <a:off x="502920" y="822960"/>
            <a:ext cx="8229600" cy="1097280"/>
          </a:xfrm>
          <a:prstGeom prst="rect">
            <a:avLst/>
          </a:prstGeom>
          <a:noFill/>
          <a:ln/>
        </p:spPr>
        <p:txBody>
          <a:bodyPr wrap="square" lIns="0" tIns="0" rIns="0" bIns="0" rtlCol="0" anchor="ctr"/>
          <a:lstStyle/>
          <a:p>
            <a:pPr indent="0" marL="0">
              <a:buNone/>
            </a:pPr>
            <a:r>
              <a:rPr lang="en-US" sz="9600" b="1" dirty="0">
                <a:solidFill>
                  <a:srgbClr val="12194A"/>
                </a:solidFill>
                <a:latin typeface="Georgia" pitchFamily="34" charset="0"/>
                <a:ea typeface="Georgia" pitchFamily="34" charset="-122"/>
                <a:cs typeface="Georgia" pitchFamily="34" charset="-120"/>
              </a:rPr>
              <a:t>05</a:t>
            </a:r>
            <a:endParaRPr lang="en-US" sz="9600" dirty="0"/>
          </a:p>
        </p:txBody>
      </p:sp>
      <p:sp>
        <p:nvSpPr>
          <p:cNvPr id="4" name="Text 2"/>
          <p:cNvSpPr/>
          <p:nvPr/>
        </p:nvSpPr>
        <p:spPr>
          <a:xfrm>
            <a:off x="502920" y="1874520"/>
            <a:ext cx="8229600" cy="822960"/>
          </a:xfrm>
          <a:prstGeom prst="rect">
            <a:avLst/>
          </a:prstGeom>
          <a:noFill/>
          <a:ln/>
        </p:spPr>
        <p:txBody>
          <a:bodyPr wrap="square" lIns="0" tIns="0" rIns="0" bIns="0" rtlCol="0" anchor="ctr"/>
          <a:lstStyle/>
          <a:p>
            <a:pPr indent="0" marL="0">
              <a:buNone/>
            </a:pPr>
            <a:r>
              <a:rPr lang="en-US" sz="4800" b="1" dirty="0">
                <a:solidFill>
                  <a:srgbClr val="FFFFFF"/>
                </a:solidFill>
                <a:latin typeface="Georgia" pitchFamily="34" charset="0"/>
                <a:ea typeface="Georgia" pitchFamily="34" charset="-122"/>
                <a:cs typeface="Georgia" pitchFamily="34" charset="-120"/>
              </a:rPr>
              <a:t>The Work-Out</a:t>
            </a:r>
            <a:endParaRPr lang="en-US" sz="4800" dirty="0"/>
          </a:p>
        </p:txBody>
      </p:sp>
      <p:sp>
        <p:nvSpPr>
          <p:cNvPr id="5" name="Text 3"/>
          <p:cNvSpPr/>
          <p:nvPr/>
        </p:nvSpPr>
        <p:spPr>
          <a:xfrm>
            <a:off x="502920" y="2788920"/>
            <a:ext cx="7315200" cy="411480"/>
          </a:xfrm>
          <a:prstGeom prst="rect">
            <a:avLst/>
          </a:prstGeom>
          <a:noFill/>
          <a:ln/>
        </p:spPr>
        <p:txBody>
          <a:bodyPr wrap="square" lIns="0" tIns="0" rIns="0" bIns="0" rtlCol="0" anchor="ctr"/>
          <a:lstStyle/>
          <a:p>
            <a:pPr indent="0" marL="0">
              <a:buNone/>
            </a:pPr>
            <a:r>
              <a:rPr lang="en-US" sz="1500" i="1" dirty="0">
                <a:solidFill>
                  <a:srgbClr val="CADCFC"/>
                </a:solidFill>
                <a:latin typeface="Calibri" pitchFamily="34" charset="0"/>
                <a:ea typeface="Calibri" pitchFamily="34" charset="-122"/>
                <a:cs typeface="Calibri" pitchFamily="34" charset="-120"/>
              </a:rPr>
              <a:t>Deep dive — a bottom-up replanning process for engineering teams</a:t>
            </a:r>
            <a:endParaRPr lang="en-US" sz="1500" dirty="0"/>
          </a:p>
        </p:txBody>
      </p:sp>
      <p:sp>
        <p:nvSpPr>
          <p:cNvPr id="6" name="Shape 4"/>
          <p:cNvSpPr/>
          <p:nvPr/>
        </p:nvSpPr>
        <p:spPr>
          <a:xfrm>
            <a:off x="0" y="4663440"/>
            <a:ext cx="9144000" cy="480060"/>
          </a:xfrm>
          <a:prstGeom prst="rect">
            <a:avLst/>
          </a:prstGeom>
          <a:solidFill>
            <a:srgbClr val="12194A"/>
          </a:solidFill>
          <a:ln w="12700">
            <a:solidFill>
              <a:srgbClr val="12194A"/>
            </a:solidFill>
            <a:prstDash val="solid"/>
          </a:ln>
        </p:spPr>
      </p:sp>
      <p:sp>
        <p:nvSpPr>
          <p:cNvPr id="7" name="Text 5"/>
          <p:cNvSpPr/>
          <p:nvPr/>
        </p:nvSpPr>
        <p:spPr>
          <a:xfrm>
            <a:off x="274320" y="4709160"/>
            <a:ext cx="8595360" cy="384048"/>
          </a:xfrm>
          <a:prstGeom prst="rect">
            <a:avLst/>
          </a:prstGeom>
          <a:noFill/>
          <a:ln/>
        </p:spPr>
        <p:txBody>
          <a:bodyPr wrap="square" lIns="0" tIns="0" rIns="0" bIns="0" rtlCol="0" anchor="ctr"/>
          <a:lstStyle/>
          <a:p>
            <a:pPr indent="0" marL="0">
              <a:buNone/>
            </a:pPr>
            <a:r>
              <a:rPr lang="en-US" sz="1000" dirty="0">
                <a:solidFill>
                  <a:srgbClr val="7B8EC8"/>
                </a:solidFill>
                <a:latin typeface="Calibri" pitchFamily="34" charset="0"/>
                <a:ea typeface="Calibri" pitchFamily="34" charset="-122"/>
                <a:cs typeface="Calibri" pitchFamily="34" charset="-120"/>
              </a:rPr>
              <a:t>Adapted from the GE Work-Out  •  Amazon Last Mile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EF2FF"/>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Text 1"/>
          <p:cNvSpPr/>
          <p:nvPr/>
        </p:nvSpPr>
        <p:spPr>
          <a:xfrm>
            <a:off x="457200" y="201168"/>
            <a:ext cx="8229600" cy="548640"/>
          </a:xfrm>
          <a:prstGeom prst="rect">
            <a:avLst/>
          </a:prstGeom>
          <a:noFill/>
          <a:ln/>
        </p:spPr>
        <p:txBody>
          <a:bodyPr wrap="square" lIns="0" tIns="0" rIns="0" bIns="0"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THE GE WORK-OUT: BASELINE</a:t>
            </a:r>
            <a:endParaRPr lang="en-US" sz="2000" dirty="0"/>
          </a:p>
        </p:txBody>
      </p:sp>
      <p:sp>
        <p:nvSpPr>
          <p:cNvPr id="4" name="Text 2"/>
          <p:cNvSpPr/>
          <p:nvPr/>
        </p:nvSpPr>
        <p:spPr>
          <a:xfrm>
            <a:off x="457200" y="1097280"/>
            <a:ext cx="8229600" cy="457200"/>
          </a:xfrm>
          <a:prstGeom prst="rect">
            <a:avLst/>
          </a:prstGeom>
          <a:noFill/>
          <a:ln/>
        </p:spPr>
        <p:txBody>
          <a:bodyPr wrap="square" lIns="0" tIns="0" rIns="0" bIns="0" rtlCol="0" anchor="ctr"/>
          <a:lstStyle/>
          <a:p>
            <a:pPr indent="0" marL="0">
              <a:buNone/>
            </a:pPr>
            <a:r>
              <a:rPr lang="en-US" sz="1300" i="1" dirty="0">
                <a:solidFill>
                  <a:srgbClr val="3A3A5C"/>
                </a:solidFill>
                <a:latin typeface="Calibri" pitchFamily="34" charset="0"/>
                <a:ea typeface="Calibri" pitchFamily="34" charset="-122"/>
                <a:cs typeface="Calibri" pitchFamily="34" charset="-120"/>
              </a:rPr>
              <a:t>Invented by Jack Welch at GE in the 1980s to eliminate bureaucracy and return decision-making speed to the organization.</a:t>
            </a:r>
            <a:endParaRPr lang="en-US" sz="1300" dirty="0"/>
          </a:p>
        </p:txBody>
      </p:sp>
      <p:sp>
        <p:nvSpPr>
          <p:cNvPr id="5" name="Shape 3"/>
          <p:cNvSpPr/>
          <p:nvPr/>
        </p:nvSpPr>
        <p:spPr>
          <a:xfrm>
            <a:off x="2148840" y="2468880"/>
            <a:ext cx="256032" cy="0"/>
          </a:xfrm>
          <a:prstGeom prst="line">
            <a:avLst/>
          </a:prstGeom>
          <a:noFill/>
          <a:ln w="25400">
            <a:solidFill>
              <a:srgbClr val="1E2761"/>
            </a:solidFill>
            <a:prstDash val="solid"/>
          </a:ln>
        </p:spPr>
      </p:sp>
      <p:sp>
        <p:nvSpPr>
          <p:cNvPr id="6" name="Shape 4"/>
          <p:cNvSpPr/>
          <p:nvPr/>
        </p:nvSpPr>
        <p:spPr>
          <a:xfrm>
            <a:off x="274320" y="1783080"/>
            <a:ext cx="1828800" cy="137160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7" name="Text 5"/>
          <p:cNvSpPr/>
          <p:nvPr/>
        </p:nvSpPr>
        <p:spPr>
          <a:xfrm>
            <a:off x="274320" y="1856232"/>
            <a:ext cx="1828800" cy="411480"/>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1</a:t>
            </a:r>
            <a:endParaRPr lang="en-US" sz="2800" dirty="0"/>
          </a:p>
        </p:txBody>
      </p:sp>
      <p:sp>
        <p:nvSpPr>
          <p:cNvPr id="8" name="Text 6"/>
          <p:cNvSpPr/>
          <p:nvPr/>
        </p:nvSpPr>
        <p:spPr>
          <a:xfrm>
            <a:off x="274320" y="2258568"/>
            <a:ext cx="182880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Town Hall</a:t>
            </a:r>
            <a:endParaRPr lang="en-US" sz="1200" dirty="0"/>
          </a:p>
        </p:txBody>
      </p:sp>
      <p:sp>
        <p:nvSpPr>
          <p:cNvPr id="9" name="Text 7"/>
          <p:cNvSpPr/>
          <p:nvPr/>
        </p:nvSpPr>
        <p:spPr>
          <a:xfrm>
            <a:off x="365760" y="2578608"/>
            <a:ext cx="1645920" cy="54864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Whole team convenes — no hierarchy, all voices equal</a:t>
            </a:r>
            <a:endParaRPr lang="en-US" sz="950" dirty="0"/>
          </a:p>
        </p:txBody>
      </p:sp>
      <p:sp>
        <p:nvSpPr>
          <p:cNvPr id="10" name="Shape 8"/>
          <p:cNvSpPr/>
          <p:nvPr/>
        </p:nvSpPr>
        <p:spPr>
          <a:xfrm>
            <a:off x="4297680" y="2468880"/>
            <a:ext cx="256032" cy="0"/>
          </a:xfrm>
          <a:prstGeom prst="line">
            <a:avLst/>
          </a:prstGeom>
          <a:noFill/>
          <a:ln w="25400">
            <a:solidFill>
              <a:srgbClr val="1E2761"/>
            </a:solidFill>
            <a:prstDash val="solid"/>
          </a:ln>
        </p:spPr>
      </p:sp>
      <p:sp>
        <p:nvSpPr>
          <p:cNvPr id="11" name="Shape 9"/>
          <p:cNvSpPr/>
          <p:nvPr/>
        </p:nvSpPr>
        <p:spPr>
          <a:xfrm>
            <a:off x="2423160" y="1783080"/>
            <a:ext cx="1828800" cy="137160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12" name="Text 10"/>
          <p:cNvSpPr/>
          <p:nvPr/>
        </p:nvSpPr>
        <p:spPr>
          <a:xfrm>
            <a:off x="2423160" y="1856232"/>
            <a:ext cx="1828800" cy="411480"/>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2</a:t>
            </a:r>
            <a:endParaRPr lang="en-US" sz="2800" dirty="0"/>
          </a:p>
        </p:txBody>
      </p:sp>
      <p:sp>
        <p:nvSpPr>
          <p:cNvPr id="13" name="Text 11"/>
          <p:cNvSpPr/>
          <p:nvPr/>
        </p:nvSpPr>
        <p:spPr>
          <a:xfrm>
            <a:off x="2423160" y="2258568"/>
            <a:ext cx="182880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Small Groups</a:t>
            </a:r>
            <a:endParaRPr lang="en-US" sz="1200" dirty="0"/>
          </a:p>
        </p:txBody>
      </p:sp>
      <p:sp>
        <p:nvSpPr>
          <p:cNvPr id="14" name="Text 12"/>
          <p:cNvSpPr/>
          <p:nvPr/>
        </p:nvSpPr>
        <p:spPr>
          <a:xfrm>
            <a:off x="2514600" y="2578608"/>
            <a:ext cx="1645920" cy="54864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Break into working groups on specific problem areas</a:t>
            </a:r>
            <a:endParaRPr lang="en-US" sz="950" dirty="0"/>
          </a:p>
        </p:txBody>
      </p:sp>
      <p:sp>
        <p:nvSpPr>
          <p:cNvPr id="15" name="Shape 13"/>
          <p:cNvSpPr/>
          <p:nvPr/>
        </p:nvSpPr>
        <p:spPr>
          <a:xfrm>
            <a:off x="6446520" y="2468880"/>
            <a:ext cx="256032" cy="0"/>
          </a:xfrm>
          <a:prstGeom prst="line">
            <a:avLst/>
          </a:prstGeom>
          <a:noFill/>
          <a:ln w="25400">
            <a:solidFill>
              <a:srgbClr val="1E2761"/>
            </a:solidFill>
            <a:prstDash val="solid"/>
          </a:ln>
        </p:spPr>
      </p:sp>
      <p:sp>
        <p:nvSpPr>
          <p:cNvPr id="16" name="Shape 14"/>
          <p:cNvSpPr/>
          <p:nvPr/>
        </p:nvSpPr>
        <p:spPr>
          <a:xfrm>
            <a:off x="4572000" y="1783080"/>
            <a:ext cx="1828800" cy="137160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17" name="Text 15"/>
          <p:cNvSpPr/>
          <p:nvPr/>
        </p:nvSpPr>
        <p:spPr>
          <a:xfrm>
            <a:off x="4572000" y="1856232"/>
            <a:ext cx="1828800" cy="411480"/>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3</a:t>
            </a:r>
            <a:endParaRPr lang="en-US" sz="2800" dirty="0"/>
          </a:p>
        </p:txBody>
      </p:sp>
      <p:sp>
        <p:nvSpPr>
          <p:cNvPr id="18" name="Text 16"/>
          <p:cNvSpPr/>
          <p:nvPr/>
        </p:nvSpPr>
        <p:spPr>
          <a:xfrm>
            <a:off x="4572000" y="2258568"/>
            <a:ext cx="182880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Proposals</a:t>
            </a:r>
            <a:endParaRPr lang="en-US" sz="1200" dirty="0"/>
          </a:p>
        </p:txBody>
      </p:sp>
      <p:sp>
        <p:nvSpPr>
          <p:cNvPr id="19" name="Text 17"/>
          <p:cNvSpPr/>
          <p:nvPr/>
        </p:nvSpPr>
        <p:spPr>
          <a:xfrm>
            <a:off x="4663440" y="2578608"/>
            <a:ext cx="1645920" cy="54864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Groups develop bottom-up recommendations</a:t>
            </a:r>
            <a:endParaRPr lang="en-US" sz="950" dirty="0"/>
          </a:p>
        </p:txBody>
      </p:sp>
      <p:sp>
        <p:nvSpPr>
          <p:cNvPr id="20" name="Shape 18"/>
          <p:cNvSpPr/>
          <p:nvPr/>
        </p:nvSpPr>
        <p:spPr>
          <a:xfrm>
            <a:off x="6720840" y="1783080"/>
            <a:ext cx="1828800" cy="1371600"/>
          </a:xfrm>
          <a:prstGeom prst="rect">
            <a:avLst/>
          </a:prstGeom>
          <a:solidFill>
            <a:srgbClr val="1E2761"/>
          </a:solidFill>
          <a:ln w="12700">
            <a:solidFill>
              <a:srgbClr val="1E2761"/>
            </a:solidFill>
            <a:prstDash val="solid"/>
          </a:ln>
          <a:effectLst>
            <a:outerShdw sx="100000" sy="100000" kx="0" ky="0" algn="bl" rotWithShape="0" blurRad="101600" dist="38100" dir="8100000">
              <a:srgbClr val="000000">
                <a:alpha val="12000"/>
              </a:srgbClr>
            </a:outerShdw>
          </a:effectLst>
        </p:spPr>
      </p:sp>
      <p:sp>
        <p:nvSpPr>
          <p:cNvPr id="21" name="Text 19"/>
          <p:cNvSpPr/>
          <p:nvPr/>
        </p:nvSpPr>
        <p:spPr>
          <a:xfrm>
            <a:off x="6720840" y="1856232"/>
            <a:ext cx="1828800" cy="411480"/>
          </a:xfrm>
          <a:prstGeom prst="rect">
            <a:avLst/>
          </a:prstGeom>
          <a:noFill/>
          <a:ln/>
        </p:spPr>
        <p:txBody>
          <a:bodyPr wrap="square" lIns="0" tIns="0" rIns="0" bIns="0" rtlCol="0" anchor="ctr"/>
          <a:lstStyle/>
          <a:p>
            <a:pPr algn="ctr" indent="0" marL="0">
              <a:buNone/>
            </a:pPr>
            <a:r>
              <a:rPr lang="en-US" sz="2800" b="1" dirty="0">
                <a:solidFill>
                  <a:srgbClr val="F4A261"/>
                </a:solidFill>
                <a:latin typeface="Georgia" pitchFamily="34" charset="0"/>
                <a:ea typeface="Georgia" pitchFamily="34" charset="-122"/>
                <a:cs typeface="Georgia" pitchFamily="34" charset="-120"/>
              </a:rPr>
              <a:t>4</a:t>
            </a:r>
            <a:endParaRPr lang="en-US" sz="2800" dirty="0"/>
          </a:p>
        </p:txBody>
      </p:sp>
      <p:sp>
        <p:nvSpPr>
          <p:cNvPr id="22" name="Text 20"/>
          <p:cNvSpPr/>
          <p:nvPr/>
        </p:nvSpPr>
        <p:spPr>
          <a:xfrm>
            <a:off x="6720840" y="2258568"/>
            <a:ext cx="182880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Champion Decides</a:t>
            </a:r>
            <a:endParaRPr lang="en-US" sz="1200" dirty="0"/>
          </a:p>
        </p:txBody>
      </p:sp>
      <p:sp>
        <p:nvSpPr>
          <p:cNvPr id="23" name="Text 21"/>
          <p:cNvSpPr/>
          <p:nvPr/>
        </p:nvSpPr>
        <p:spPr>
          <a:xfrm>
            <a:off x="6812280" y="2578608"/>
            <a:ext cx="1645920" cy="548640"/>
          </a:xfrm>
          <a:prstGeom prst="rect">
            <a:avLst/>
          </a:prstGeom>
          <a:noFill/>
          <a:ln/>
        </p:spPr>
        <p:txBody>
          <a:bodyPr wrap="square" lIns="0" tIns="0" rIns="0" bIns="0" rtlCol="0" anchor="ctr"/>
          <a:lstStyle/>
          <a:p>
            <a:pPr algn="ctr" indent="0" marL="0">
              <a:buNone/>
            </a:pPr>
            <a:r>
              <a:rPr lang="en-US" sz="950" dirty="0">
                <a:solidFill>
                  <a:srgbClr val="CADCFC"/>
                </a:solidFill>
                <a:latin typeface="Calibri" pitchFamily="34" charset="0"/>
                <a:ea typeface="Calibri" pitchFamily="34" charset="-122"/>
                <a:cs typeface="Calibri" pitchFamily="34" charset="-120"/>
              </a:rPr>
              <a:t>Exec in the room: yes / no / maybe — on the spot</a:t>
            </a:r>
            <a:endParaRPr lang="en-US" sz="950" dirty="0"/>
          </a:p>
        </p:txBody>
      </p:sp>
      <p:sp>
        <p:nvSpPr>
          <p:cNvPr id="24" name="Shape 22"/>
          <p:cNvSpPr/>
          <p:nvPr/>
        </p:nvSpPr>
        <p:spPr>
          <a:xfrm>
            <a:off x="274320" y="3337560"/>
            <a:ext cx="8595360" cy="1554480"/>
          </a:xfrm>
          <a:prstGeom prst="rect">
            <a:avLst/>
          </a:prstGeom>
          <a:solidFill>
            <a:srgbClr val="FFFFFF"/>
          </a:solidFill>
          <a:ln w="12700">
            <a:solidFill>
              <a:srgbClr val="D0D8F0"/>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274320" y="3337560"/>
            <a:ext cx="64008" cy="1554480"/>
          </a:xfrm>
          <a:prstGeom prst="rect">
            <a:avLst/>
          </a:prstGeom>
          <a:solidFill>
            <a:srgbClr val="F4A261"/>
          </a:solidFill>
          <a:ln w="12700">
            <a:solidFill>
              <a:srgbClr val="F4A261"/>
            </a:solidFill>
            <a:prstDash val="solid"/>
          </a:ln>
        </p:spPr>
      </p:sp>
      <p:sp>
        <p:nvSpPr>
          <p:cNvPr id="26" name="Text 24"/>
          <p:cNvSpPr/>
          <p:nvPr/>
        </p:nvSpPr>
        <p:spPr>
          <a:xfrm>
            <a:off x="502920" y="3456432"/>
            <a:ext cx="804672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What made it radical</a:t>
            </a:r>
            <a:endParaRPr lang="en-US" sz="1300" dirty="0"/>
          </a:p>
        </p:txBody>
      </p:sp>
      <p:sp>
        <p:nvSpPr>
          <p:cNvPr id="27" name="Text 25"/>
          <p:cNvSpPr/>
          <p:nvPr/>
        </p:nvSpPr>
        <p:spPr>
          <a:xfrm>
            <a:off x="502920" y="3794760"/>
            <a:ext cx="8046720" cy="914400"/>
          </a:xfrm>
          <a:prstGeom prst="rect">
            <a:avLst/>
          </a:prstGeom>
          <a:noFill/>
          <a:ln/>
        </p:spPr>
        <p:txBody>
          <a:bodyPr wrap="square" lIns="0" tIns="0" rIns="0" bIns="0" rtlCol="0" anchor="ctr"/>
          <a:lstStyle/>
          <a:p>
            <a:pPr indent="0" marL="0">
              <a:buNone/>
            </a:pPr>
            <a:r>
              <a:rPr lang="en-US" sz="1200" dirty="0">
                <a:solidFill>
                  <a:srgbClr val="3A3A5C"/>
                </a:solidFill>
                <a:latin typeface="Calibri" pitchFamily="34" charset="0"/>
                <a:ea typeface="Calibri" pitchFamily="34" charset="-122"/>
                <a:cs typeface="Calibri" pitchFamily="34" charset="-120"/>
              </a:rPr>
              <a:t>The Champion was an executive who had the authority to approve, reject, or table every proposal — right there in the room.</a:t>
            </a:r>
            <a:endParaRPr lang="en-US" sz="1200" dirty="0"/>
          </a:p>
          <a:p>
            <a:pPr indent="0" marL="0">
              <a:buNone/>
            </a:pPr>
            <a:r>
              <a:rPr lang="en-US" sz="1200" dirty="0">
                <a:solidFill>
                  <a:srgbClr val="3A3A5C"/>
                </a:solidFill>
                <a:latin typeface="Calibri" pitchFamily="34" charset="0"/>
                <a:ea typeface="Calibri" pitchFamily="34" charset="-122"/>
                <a:cs typeface="Calibri" pitchFamily="34" charset="-120"/>
              </a:rPr>
              <a:t>No follow-up committees. No further review. A decision was made, and the team left with a commitment.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Alignment in the Agentic Era</dc:title>
  <dc:subject>PptxGenJS Presentation</dc:subject>
  <dc:creator>PptxGenJS</dc:creator>
  <cp:lastModifiedBy>PptxGenJS</cp:lastModifiedBy>
  <cp:revision>1</cp:revision>
  <dcterms:created xsi:type="dcterms:W3CDTF">2026-04-06T06:36:35Z</dcterms:created>
  <dcterms:modified xsi:type="dcterms:W3CDTF">2026-04-06T06:36:35Z</dcterms:modified>
</cp:coreProperties>
</file>